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5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6"/>
    <p:sldId id="305" r:id="rId57"/>
    <p:sldId id="306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rPr sz="1800" b="1"/>
              <a:t>言語別コード比率</a:t>
            </a:r>
          </a:p>
        </c:rich>
      </c:tx>
      <c:layout/>
      <c:overlay val="0"/>
    </c:title>
    <c:autoTitleDeleted val="0"/>
    <c:plotArea>
      <c:pieChart>
        <c:varyColors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Python</c:v>
                </c:pt>
                <c:pt idx="1">
                  <c:v>TypeScript</c:v>
                </c:pt>
                <c:pt idx="2">
                  <c:v>Rust</c:v>
                </c:pt>
                <c:pt idx="3">
                  <c:v>Go</c:v>
                </c:pt>
                <c:pt idx="4">
                  <c:v>その他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42.0</c:v>
                </c:pt>
                <c:pt idx="1">
                  <c:v>28.0</c:v>
                </c:pt>
                <c:pt idx="2">
                  <c:v>15.0</c:v>
                </c:pt>
                <c:pt idx="3">
                  <c:v>10.0</c:v>
                </c:pt>
                <c:pt idx="4">
                  <c:v>5.0</c:v>
                </c:pt>
              </c:numCache>
            </c:numRef>
          </c:val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rPr sz="1800" b="1"/>
              <a:t>売上内訳（百万円）</a:t>
            </a:r>
          </a:p>
        </c:rich>
      </c:tx>
      <c:layout/>
      <c:overlay val="0"/>
    </c:title>
    <c:autoTitleDeleted val="0"/>
    <c:plotArea>
      <c:pieChart>
        <c:varyColors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製品A</c:v>
                </c:pt>
                <c:pt idx="1">
                  <c:v>製品B</c:v>
                </c:pt>
                <c:pt idx="2">
                  <c:v>製品C</c:v>
                </c:pt>
                <c:pt idx="3">
                  <c:v>サービス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120.5</c:v>
                </c:pt>
                <c:pt idx="1">
                  <c:v>87.3</c:v>
                </c:pt>
                <c:pt idx="2">
                  <c:v>54.0</c:v>
                </c:pt>
                <c:pt idx="3">
                  <c:v>38.2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これはスピーカーノートです。発表者ビューでのみ表示されます。
「2カラムレイアウト」について補足説明をここに記入します。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wrap="square"/>
          <a:lstStyle/>
          <a:p>
            <a:r>
              <a:rPr b="1" sz="3600"/>
              <a:t>全機能デモプレゼンテーション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wrap="square"/>
          <a:lstStyle/>
          <a:p>
            <a:r>
              <a:rPr sz="1800"/>
              <a:t>qmd-to-pptx テスト
2026-03-15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ブロック数式（ディスプレイ数式）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x</m:t>
                    </m:r>
                    <m:r>
                      <m:rPr>
                        <m:sty m:val="p"/>
                      </m:rPr>
                      <m:t>=</m:t>
                    </m:r>
                    <m:f>
                      <m:num>
                        <m:box>
                          <m:e>
                            <m:r>
                              <m:rPr>
                                <m:sty m:val="p"/>
                              </m:rPr>
                              <m:t>−</m:t>
                            </m:r>
                            <m:r>
                              <m:rPr>
                                <m:sty m:val="i"/>
                              </m:rPr>
                              <m:t>b</m:t>
                            </m:r>
                            <m:r>
                              <m:rPr>
                                <m:sty m:val="i"/>
                              </m:rPr>
                              <m:t>±</m:t>
                            </m:r>
                            <m:rad>
                              <m:e>
                                <m:box>
                                  <m:e>
                                    <m:box>
                                      <m:e>
                                        <m:sSup>
                                          <m:e>
                                            <m:r>
                                              <m:rPr>
                                                <m:sty m:val="i"/>
                                              </m:rPr>
                                              <m:t>b</m:t>
                                            </m:r>
                                          </m:e>
                                          <m:sup>
                                            <m:r>
                                              <m:rPr>
                                                <m:sty m:val="p"/>
                                              </m:rPr>
                                              <m:t>2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m:t>4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a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c</m:t>
                                        </m:r>
                                      </m:e>
                                    </m:box>
                                  </m:e>
                                </m:box>
                              </m:e>
                            </m:rad>
                          </m:e>
                        </m:box>
                      </m:num>
                      <m:den>
                        <m:box>
                          <m:e>
                            <m:r>
                              <m:rPr>
                                <m:sty m:val="p"/>
                              </m:rPr>
                              <m:t>2</m:t>
                            </m:r>
                            <m:r>
                              <m:rPr>
                                <m:sty m:val="i"/>
                              </m:rPr>
                              <m:t>a</m:t>
                            </m:r>
                          </m:e>
                        </m:box>
                      </m:den>
                    </m:f>
                  </m:e>
                </m:box>
              </m:oMath>
            </a14:m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 wrap="square"/>
          <a:lstStyle/>
          <a:p>
            <a:r>
              <a:rPr sz="1800"/>
              <a:t>二次方程式の解の公式：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複雑な数式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14:m xmlns:a14="http://schemas.microsoft.com/office/drawing/2010/main" xmlns:m="http://schemas.openxmlformats.org/officeDocument/2006/math">
              <m:oMath>
                <m:box>
                  <m:e>
                    <m:sSup>
                      <m:e>
                        <m:r>
                          <m:rPr>
                            <m:sty m:val="i"/>
                          </m:rPr>
                          <m:t>e</m:t>
                        </m:r>
                      </m:e>
                      <m:sup>
                        <m:box>
                          <m:e>
                            <m:r>
                              <m:rPr>
                                <m:sty m:val="i"/>
                              </m:rPr>
                              <m:t>i</m:t>
                            </m:r>
                            <m:r>
                              <m:rPr>
                                <m:sty m:val="i"/>
                              </m:rPr>
                              <m:t>π</m:t>
                            </m:r>
                          </m:e>
                        </m:box>
                      </m:sup>
                    </m:sSup>
                    <m:r>
                      <m:rPr>
                        <m:sty m:val="p"/>
                      </m:rPr>
                      <m:t>+</m:t>
                    </m:r>
                    <m:r>
                      <m:rPr>
                        <m:sty m:val="p"/>
                      </m:rPr>
                      <m:t>1</m:t>
                    </m:r>
                    <m:r>
                      <m:rPr>
                        <m:sty m:val="p"/>
                      </m:rPr>
                      <m:t>=</m:t>
                    </m:r>
                    <m:r>
                      <m:rPr>
                        <m:sty m:val="p"/>
                      </m:rPr>
                      <m:t>0</m:t>
                    </m:r>
                  </m:e>
                </m:box>
              </m:oMath>
            </a14:m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f</m:t>
                    </m:r>
                    <m:r>
                      <m:rPr>
                        <m:sty m:val="p"/>
                      </m:rPr>
                      <m:t>(</m:t>
                    </m:r>
                    <m:r>
                      <m:rPr>
                        <m:sty m:val="i"/>
                      </m:rPr>
                      <m:t>x</m:t>
                    </m:r>
                    <m:r>
                      <m:rPr>
                        <m:sty m:val="p"/>
                      </m:rPr>
                      <m:t>)</m:t>
                    </m:r>
                    <m:r>
                      <m:rPr>
                        <m:sty m:val="p"/>
                      </m:rPr>
                      <m:t>=</m:t>
                    </m:r>
                    <m:f>
                      <m:num>
                        <m:box>
                          <m:e>
                            <m:r>
                              <m:rPr>
                                <m:sty m:val="p"/>
                              </m:rPr>
                              <m:t>1</m:t>
                            </m:r>
                          </m:e>
                        </m:box>
                      </m:num>
                      <m:den>
                        <m:box>
                          <m:e>
                            <m:r>
                              <m:rPr>
                                <m:sty m:val="i"/>
                              </m:rPr>
                              <m:t>σ</m:t>
                            </m:r>
                            <m:rad>
                              <m:e>
                                <m:box>
                                  <m:e>
                                    <m:box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  <m:r>
                                          <m:rPr>
                                            <m:sty m:val="i"/>
                                          </m:rPr>
                                          <m:t>π</m:t>
                                        </m:r>
                                      </m:e>
                                    </m:box>
                                  </m:e>
                                </m:box>
                              </m:e>
                            </m:rad>
                          </m:e>
                        </m:box>
                      </m:den>
                    </m:f>
                    <m:sSup>
                      <m:e>
                        <m:r>
                          <m:rPr>
                            <m:sty m:val="i"/>
                          </m:rPr>
                          <m:t>e</m:t>
                        </m:r>
                      </m:e>
                      <m:sup>
                        <m:box>
                          <m:e>
                            <m:r>
                              <m:rPr>
                                <m:sty m:val="p"/>
                              </m:rPr>
                              <m:t>−</m:t>
                            </m:r>
                            <m:f>
                              <m:num>
                                <m:box>
                                  <m:e>
                                    <m:r>
                                      <m:rPr>
                                        <m:sty m:val="p"/>
                                      </m:rPr>
                                      <m:t>(</m:t>
                                    </m:r>
                                    <m:r>
                                      <m:rPr>
                                        <m:sty m:val="i"/>
                                      </m:rPr>
                                      <m:t>x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m:t>−</m:t>
                                    </m:r>
                                    <m:r>
                                      <m:rPr>
                                        <m:sty m:val="i"/>
                                      </m:rPr>
                                      <m:t>μ</m:t>
                                    </m:r>
                                    <m:sSup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m:t>)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</m:sup>
                                    </m:sSup>
                                  </m:e>
                                </m:box>
                              </m:num>
                              <m:den>
                                <m:box>
                                  <m:e>
                                    <m:r>
                                      <m:rPr>
                                        <m:sty m:val="p"/>
                                      </m:rPr>
                                      <m:t>2</m:t>
                                    </m:r>
                                    <m:sSup>
                                      <m:e>
                                        <m:r>
                                          <m:rPr>
                                            <m:sty m:val="i"/>
                                          </m:rPr>
                                          <m:t>σ</m:t>
                                        </m:r>
                                      </m:e>
                                      <m:sup>
                                        <m:r>
                                          <m:rPr>
                                            <m:sty m:val="p"/>
                                          </m:rPr>
                                          <m:t>2</m:t>
                                        </m:r>
                                      </m:sup>
                                    </m:sSup>
                                  </m:e>
                                </m:box>
                              </m:den>
                            </m:f>
                          </m:e>
                        </m:box>
                      </m:sup>
                    </m:sSup>
                  </m:e>
                </m:box>
              </m:oMath>
            </a14:m>
          </a:p>
        </p:txBody>
      </p:sp>
      <p:sp>
        <p:nvSpPr>
          <p:cNvPr id="4" name="Text Placeholder 3"/>
          <p:cNvSpPr>
            <a:spLocks noGrp="1"/>
          </p:cNvSpPr>
          <p:nvPr>
            <p:ph type="body" idx="2" sz="half"/>
          </p:nvPr>
        </p:nvSpPr>
        <p:spPr/>
        <p:txBody>
          <a:bodyPr wrap="square"/>
          <a:lstStyle/>
          <a:p>
            <a:r>
              <a:rPr sz="1800"/>
              <a:t>正規分布の確率密度関数：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Mermaid図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フローチャート（Flowchart）— ノード形状デモ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457200" y="218786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矩形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863120" y="218786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丸角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69040" y="218786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スタジアム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4960" y="218786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サブルーチン</a:t>
            </a:r>
          </a:p>
        </p:txBody>
      </p:sp>
      <p:sp>
        <p:nvSpPr>
          <p:cNvPr id="8" name="Can 7"/>
          <p:cNvSpPr/>
          <p:nvPr/>
        </p:nvSpPr>
        <p:spPr>
          <a:xfrm>
            <a:off x="6080880" y="2187860"/>
            <a:ext cx="1200000" cy="500000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シリンダー</a:t>
            </a:r>
          </a:p>
        </p:txBody>
      </p:sp>
      <p:sp>
        <p:nvSpPr>
          <p:cNvPr id="9" name="Oval 8"/>
          <p:cNvSpPr/>
          <p:nvPr/>
        </p:nvSpPr>
        <p:spPr>
          <a:xfrm>
            <a:off x="7486800" y="2187860"/>
            <a:ext cx="1200000" cy="50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円</a:t>
            </a:r>
          </a:p>
        </p:txBody>
      </p:sp>
      <p:sp>
        <p:nvSpPr>
          <p:cNvPr id="10" name="Pentagon 9"/>
          <p:cNvSpPr/>
          <p:nvPr/>
        </p:nvSpPr>
        <p:spPr>
          <a:xfrm>
            <a:off x="457200" y="3613181"/>
            <a:ext cx="1200000" cy="500000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非対称</a:t>
            </a:r>
          </a:p>
        </p:txBody>
      </p:sp>
      <p:sp>
        <p:nvSpPr>
          <p:cNvPr id="11" name="Diamond 10"/>
          <p:cNvSpPr/>
          <p:nvPr/>
        </p:nvSpPr>
        <p:spPr>
          <a:xfrm>
            <a:off x="1863120" y="3613181"/>
            <a:ext cx="1200000" cy="5000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ひし形</a:t>
            </a:r>
          </a:p>
        </p:txBody>
      </p:sp>
      <p:sp>
        <p:nvSpPr>
          <p:cNvPr id="12" name="Hexagon 11"/>
          <p:cNvSpPr/>
          <p:nvPr/>
        </p:nvSpPr>
        <p:spPr>
          <a:xfrm>
            <a:off x="3269040" y="3613181"/>
            <a:ext cx="1200000" cy="500000"/>
          </a:xfrm>
          <a:prstGeom prst="hexag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六角形</a:t>
            </a:r>
          </a:p>
        </p:txBody>
      </p:sp>
      <p:sp>
        <p:nvSpPr>
          <p:cNvPr id="13" name="Parallelogram 12"/>
          <p:cNvSpPr/>
          <p:nvPr/>
        </p:nvSpPr>
        <p:spPr>
          <a:xfrm>
            <a:off x="4674960" y="3613181"/>
            <a:ext cx="1200000" cy="500000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右傾斜</a:t>
            </a:r>
          </a:p>
        </p:txBody>
      </p:sp>
      <p:sp>
        <p:nvSpPr>
          <p:cNvPr id="14" name="Parallelogram 13"/>
          <p:cNvSpPr/>
          <p:nvPr/>
        </p:nvSpPr>
        <p:spPr>
          <a:xfrm flipH="1">
            <a:off x="6080880" y="3613181"/>
            <a:ext cx="1200000" cy="500000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左傾斜</a:t>
            </a:r>
          </a:p>
        </p:txBody>
      </p:sp>
      <p:sp>
        <p:nvSpPr>
          <p:cNvPr id="15" name="Trapezoid 14"/>
          <p:cNvSpPr/>
          <p:nvPr/>
        </p:nvSpPr>
        <p:spPr>
          <a:xfrm>
            <a:off x="7486800" y="3613181"/>
            <a:ext cx="1200000" cy="500000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台形</a:t>
            </a:r>
          </a:p>
        </p:txBody>
      </p:sp>
      <p:sp>
        <p:nvSpPr>
          <p:cNvPr id="16" name="Trapezoid 15"/>
          <p:cNvSpPr/>
          <p:nvPr/>
        </p:nvSpPr>
        <p:spPr>
          <a:xfrm flipV="1">
            <a:off x="457200" y="5038502"/>
            <a:ext cx="1200000" cy="500000"/>
          </a:xfrm>
          <a:prstGeom prst="trapezoi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逆台形</a:t>
            </a:r>
          </a:p>
        </p:txBody>
      </p:sp>
      <p:sp>
        <p:nvSpPr>
          <p:cNvPr id="17" name="Oval 16"/>
          <p:cNvSpPr/>
          <p:nvPr/>
        </p:nvSpPr>
        <p:spPr>
          <a:xfrm>
            <a:off x="7486800" y="5038502"/>
            <a:ext cx="1200000" cy="50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二重円</a:t>
            </a:r>
          </a:p>
        </p:txBody>
      </p:sp>
      <p:cxnSp>
        <p:nvCxnSpPr>
          <p:cNvPr id="18" name="Connector 17"/>
          <p:cNvCxnSpPr>
            <a:stCxn id="4" idx="3"/>
            <a:endCxn id="5" idx="1"/>
          </p:cNvCxnSpPr>
          <p:nvPr/>
        </p:nvCxnSpPr>
        <p:spPr>
          <a:xfrm>
            <a:off x="165720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5" idx="3"/>
            <a:endCxn id="6" idx="1"/>
          </p:cNvCxnSpPr>
          <p:nvPr/>
        </p:nvCxnSpPr>
        <p:spPr>
          <a:xfrm>
            <a:off x="306312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6" idx="3"/>
            <a:endCxn id="7" idx="1"/>
          </p:cNvCxnSpPr>
          <p:nvPr/>
        </p:nvCxnSpPr>
        <p:spPr>
          <a:xfrm>
            <a:off x="446904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7" idx="3"/>
            <a:endCxn id="8" idx="1"/>
          </p:cNvCxnSpPr>
          <p:nvPr/>
        </p:nvCxnSpPr>
        <p:spPr>
          <a:xfrm>
            <a:off x="587496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8" idx="3"/>
            <a:endCxn id="9" idx="1"/>
          </p:cNvCxnSpPr>
          <p:nvPr/>
        </p:nvCxnSpPr>
        <p:spPr>
          <a:xfrm>
            <a:off x="7280880" y="2437860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>
            <a:stCxn id="9" idx="1"/>
            <a:endCxn id="10" idx="3"/>
          </p:cNvCxnSpPr>
          <p:nvPr/>
        </p:nvCxnSpPr>
        <p:spPr>
          <a:xfrm flipH="1">
            <a:off x="1657200" y="2437860"/>
            <a:ext cx="5829600" cy="142532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0" idx="3"/>
            <a:endCxn id="11" idx="1"/>
          </p:cNvCxnSpPr>
          <p:nvPr/>
        </p:nvCxnSpPr>
        <p:spPr>
          <a:xfrm>
            <a:off x="165720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1" idx="3"/>
            <a:endCxn id="12" idx="1"/>
          </p:cNvCxnSpPr>
          <p:nvPr/>
        </p:nvCxnSpPr>
        <p:spPr>
          <a:xfrm>
            <a:off x="306312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12" idx="3"/>
            <a:endCxn id="13" idx="1"/>
          </p:cNvCxnSpPr>
          <p:nvPr/>
        </p:nvCxnSpPr>
        <p:spPr>
          <a:xfrm>
            <a:off x="446904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13" idx="3"/>
            <a:endCxn id="14" idx="1"/>
          </p:cNvCxnSpPr>
          <p:nvPr/>
        </p:nvCxnSpPr>
        <p:spPr>
          <a:xfrm>
            <a:off x="587496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14" idx="3"/>
            <a:endCxn id="15" idx="1"/>
          </p:cNvCxnSpPr>
          <p:nvPr/>
        </p:nvCxnSpPr>
        <p:spPr>
          <a:xfrm>
            <a:off x="7280880" y="3863181"/>
            <a:ext cx="2059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15" idx="1"/>
            <a:endCxn id="16" idx="3"/>
          </p:cNvCxnSpPr>
          <p:nvPr/>
        </p:nvCxnSpPr>
        <p:spPr>
          <a:xfrm flipH="1">
            <a:off x="1657200" y="3863181"/>
            <a:ext cx="5829600" cy="142532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16" idx="3"/>
            <a:endCxn id="17" idx="1"/>
          </p:cNvCxnSpPr>
          <p:nvPr/>
        </p:nvCxnSpPr>
        <p:spPr>
          <a:xfrm>
            <a:off x="1657200" y="5288502"/>
            <a:ext cx="58296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1b. フローチャート— 枝分かれ構造デモ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3972000" y="160020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開始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21058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処理A</a:t>
            </a:r>
          </a:p>
        </p:txBody>
      </p:sp>
      <p:sp>
        <p:nvSpPr>
          <p:cNvPr id="7" name="Rectangle 6"/>
          <p:cNvSpPr/>
          <p:nvPr/>
        </p:nvSpPr>
        <p:spPr>
          <a:xfrm>
            <a:off x="7486800" y="321058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処理B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6800" y="401577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処理C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72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004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36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結果3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4868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972000" y="5626163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終了</a:t>
            </a:r>
          </a:p>
        </p:txBody>
      </p:sp>
      <p:cxnSp>
        <p:nvCxnSpPr>
          <p:cNvPr id="15" name="Connector 14"/>
          <p:cNvCxnSpPr>
            <a:stCxn id="4" idx="2"/>
            <a:endCxn id="5" idx="0"/>
          </p:cNvCxnSpPr>
          <p:nvPr/>
        </p:nvCxnSpPr>
        <p:spPr>
          <a:xfrm>
            <a:off x="4572000" y="2100200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5" idx="1"/>
            <a:endCxn id="6" idx="3"/>
          </p:cNvCxnSpPr>
          <p:nvPr/>
        </p:nvCxnSpPr>
        <p:spPr>
          <a:xfrm flipH="1">
            <a:off x="1657200" y="2655392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5" idx="3"/>
            <a:endCxn id="7" idx="1"/>
          </p:cNvCxnSpPr>
          <p:nvPr/>
        </p:nvCxnSpPr>
        <p:spPr>
          <a:xfrm>
            <a:off x="5172000" y="2655392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6" idx="2"/>
            <a:endCxn id="8" idx="0"/>
          </p:cNvCxnSpPr>
          <p:nvPr/>
        </p:nvCxnSpPr>
        <p:spPr>
          <a:xfrm>
            <a:off x="1057200" y="3710585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7" idx="2"/>
            <a:endCxn id="9" idx="0"/>
          </p:cNvCxnSpPr>
          <p:nvPr/>
        </p:nvCxnSpPr>
        <p:spPr>
          <a:xfrm>
            <a:off x="8086800" y="3710585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8" idx="2"/>
            <a:endCxn id="10" idx="0"/>
          </p:cNvCxnSpPr>
          <p:nvPr/>
        </p:nvCxnSpPr>
        <p:spPr>
          <a:xfrm>
            <a:off x="1057200" y="4515777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8" idx="3"/>
            <a:endCxn id="11" idx="1"/>
          </p:cNvCxnSpPr>
          <p:nvPr/>
        </p:nvCxnSpPr>
        <p:spPr>
          <a:xfrm>
            <a:off x="1657200" y="4265777"/>
            <a:ext cx="11432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8" idx="3"/>
            <a:endCxn id="12" idx="1"/>
          </p:cNvCxnSpPr>
          <p:nvPr/>
        </p:nvCxnSpPr>
        <p:spPr>
          <a:xfrm>
            <a:off x="1657200" y="4265777"/>
            <a:ext cx="34864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9" idx="2"/>
            <a:endCxn id="13" idx="0"/>
          </p:cNvCxnSpPr>
          <p:nvPr/>
        </p:nvCxnSpPr>
        <p:spPr>
          <a:xfrm>
            <a:off x="8086800" y="4515777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10" idx="3"/>
            <a:endCxn id="14" idx="1"/>
          </p:cNvCxnSpPr>
          <p:nvPr/>
        </p:nvCxnSpPr>
        <p:spPr>
          <a:xfrm>
            <a:off x="1657200" y="5070970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11" idx="2"/>
            <a:endCxn id="14" idx="0"/>
          </p:cNvCxnSpPr>
          <p:nvPr/>
        </p:nvCxnSpPr>
        <p:spPr>
          <a:xfrm>
            <a:off x="3400400" y="5320970"/>
            <a:ext cx="117160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>
            <a:stCxn id="12" idx="2"/>
            <a:endCxn id="14" idx="0"/>
          </p:cNvCxnSpPr>
          <p:nvPr/>
        </p:nvCxnSpPr>
        <p:spPr>
          <a:xfrm flipH="1">
            <a:off x="4572000" y="5320970"/>
            <a:ext cx="117160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>
            <a:stCxn id="13" idx="1"/>
            <a:endCxn id="14" idx="3"/>
          </p:cNvCxnSpPr>
          <p:nvPr/>
        </p:nvCxnSpPr>
        <p:spPr>
          <a:xfrm flipH="1">
            <a:off x="5172000" y="5070970"/>
            <a:ext cx="2314800" cy="8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 33"/>
          <p:cNvGrpSpPr/>
          <p:nvPr/>
        </p:nvGrpSpPr>
        <p:grpSpPr>
          <a:xfrm>
            <a:off x="3372000" y="2405392"/>
            <a:ext cx="2400000" cy="512451"/>
            <a:chOff x="3372000" y="2405392"/>
            <a:chExt cx="2400000" cy="512451"/>
          </a:xfrm>
        </p:grpSpPr>
        <p:sp>
          <p:nvSpPr>
            <p:cNvPr id="5" name="Diamond 4"/>
            <p:cNvSpPr/>
            <p:nvPr/>
          </p:nvSpPr>
          <p:spPr>
            <a:xfrm>
              <a:off x="3972000" y="2405392"/>
              <a:ext cx="1200000" cy="5000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条件判定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72000" y="266784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はい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2000" y="266784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いいえ</a:t>
              </a:r>
            </a:p>
          </p:txBody>
        </p:sp>
      </p:grpSp>
      <p:grpSp>
        <p:nvGrpSpPr>
          <p:cNvPr id="34" name="グループ 34"/>
          <p:cNvGrpSpPr/>
          <p:nvPr/>
        </p:nvGrpSpPr>
        <p:grpSpPr>
          <a:xfrm>
            <a:off x="457200" y="4015777"/>
            <a:ext cx="1800000" cy="625000"/>
            <a:chOff x="457200" y="4015777"/>
            <a:chExt cx="1800000" cy="625000"/>
          </a:xfrm>
        </p:grpSpPr>
        <p:sp>
          <p:nvSpPr>
            <p:cNvPr id="8" name="Diamond 7"/>
            <p:cNvSpPr/>
            <p:nvPr/>
          </p:nvSpPr>
          <p:spPr>
            <a:xfrm>
              <a:off x="457200" y="4015777"/>
              <a:ext cx="1200000" cy="5000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さらに分岐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7200" y="4390777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57200" y="4346954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57200" y="424386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ケース3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1c. フローチャート— リンク種別・ラベルデモ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7" name="Rectangle 6"/>
          <p:cNvSpPr/>
          <p:nvPr/>
        </p:nvSpPr>
        <p:spPr>
          <a:xfrm>
            <a:off x="2064600" y="401577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処理3</a:t>
            </a:r>
          </a:p>
        </p:txBody>
      </p:sp>
      <p:sp>
        <p:nvSpPr>
          <p:cNvPr id="8" name="Rectangle 7"/>
          <p:cNvSpPr/>
          <p:nvPr/>
        </p:nvSpPr>
        <p:spPr>
          <a:xfrm>
            <a:off x="2064600" y="482097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丸端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794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79400" y="2942187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処理5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79400" y="4284175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処理5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79400" y="5626163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終了</a:t>
            </a:r>
          </a:p>
        </p:txBody>
      </p:sp>
      <p:cxnSp>
        <p:nvCxnSpPr>
          <p:cNvPr id="14" name="Connector 13"/>
          <p:cNvCxnSpPr>
            <a:stCxn id="4" idx="2"/>
            <a:endCxn id="5" idx="0"/>
          </p:cNvCxnSpPr>
          <p:nvPr/>
        </p:nvCxnSpPr>
        <p:spPr>
          <a:xfrm>
            <a:off x="2664600" y="2100200"/>
            <a:ext cx="0" cy="30519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5" idx="2"/>
            <a:endCxn id="6" idx="0"/>
          </p:cNvCxnSpPr>
          <p:nvPr/>
        </p:nvCxnSpPr>
        <p:spPr>
          <a:xfrm>
            <a:off x="2664600" y="2905392"/>
            <a:ext cx="0" cy="305193"/>
          </a:xfrm>
          <a:prstGeom prst="curvedConnector3">
            <a:avLst/>
          </a:prstGeom>
          <a:ln>
            <a:prstDash val="dash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6" idx="2"/>
            <a:endCxn id="7" idx="0"/>
          </p:cNvCxnSpPr>
          <p:nvPr/>
        </p:nvCxnSpPr>
        <p:spPr>
          <a:xfrm>
            <a:off x="2664600" y="3710585"/>
            <a:ext cx="0" cy="305192"/>
          </a:xfrm>
          <a:prstGeom prst="curvedConnector3">
            <a:avLst/>
          </a:prstGeom>
          <a:ln w="38100"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7" idx="2"/>
            <a:endCxn id="8" idx="0"/>
          </p:cNvCxnSpPr>
          <p:nvPr/>
        </p:nvCxnSpPr>
        <p:spPr>
          <a:xfrm>
            <a:off x="2664600" y="4515777"/>
            <a:ext cx="0" cy="305193"/>
          </a:xfrm>
          <a:prstGeom prst="curvedConnector3">
            <a:avLst/>
          </a:prstGeom>
          <a:ln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8" idx="2"/>
            <a:endCxn id="9" idx="0"/>
          </p:cNvCxnSpPr>
          <p:nvPr/>
        </p:nvCxnSpPr>
        <p:spPr>
          <a:xfrm>
            <a:off x="2664600" y="5320970"/>
            <a:ext cx="0" cy="305193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9" idx="0"/>
            <a:endCxn id="10" idx="2"/>
          </p:cNvCxnSpPr>
          <p:nvPr/>
        </p:nvCxnSpPr>
        <p:spPr>
          <a:xfrm flipV="1">
            <a:off x="2664600" y="2100200"/>
            <a:ext cx="3814800" cy="3525963"/>
          </a:xfrm>
          <a:prstGeom prst="curvedConnector3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0" idx="2"/>
            <a:endCxn id="11" idx="0"/>
          </p:cNvCxnSpPr>
          <p:nvPr/>
        </p:nvCxnSpPr>
        <p:spPr>
          <a:xfrm>
            <a:off x="6479400" y="2100200"/>
            <a:ext cx="0" cy="841987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1" idx="2"/>
            <a:endCxn id="12" idx="0"/>
          </p:cNvCxnSpPr>
          <p:nvPr/>
        </p:nvCxnSpPr>
        <p:spPr>
          <a:xfrm>
            <a:off x="6479400" y="3442187"/>
            <a:ext cx="0" cy="841988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12" idx="2"/>
            <a:endCxn id="13" idx="0"/>
          </p:cNvCxnSpPr>
          <p:nvPr/>
        </p:nvCxnSpPr>
        <p:spPr>
          <a:xfrm>
            <a:off x="6479400" y="4784175"/>
            <a:ext cx="0" cy="841988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グループ 27"/>
          <p:cNvGrpSpPr/>
          <p:nvPr/>
        </p:nvGrpSpPr>
        <p:grpSpPr>
          <a:xfrm>
            <a:off x="2064600" y="1600200"/>
            <a:ext cx="1200000" cy="625000"/>
            <a:chOff x="2064600" y="1600200"/>
            <a:chExt cx="1200000" cy="625000"/>
          </a:xfrm>
        </p:grpSpPr>
        <p:sp>
          <p:nvSpPr>
            <p:cNvPr id="4" name="Rounded Rectangle 3"/>
            <p:cNvSpPr/>
            <p:nvPr/>
          </p:nvSpPr>
          <p:spPr>
            <a:xfrm>
              <a:off x="2064600" y="1600200"/>
              <a:ext cx="1200000" cy="5000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開始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4600" y="197520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通常矢印</a:t>
              </a:r>
            </a:p>
          </p:txBody>
        </p:sp>
      </p:grpSp>
      <p:grpSp>
        <p:nvGrpSpPr>
          <p:cNvPr id="28" name="グループ 28"/>
          <p:cNvGrpSpPr/>
          <p:nvPr/>
        </p:nvGrpSpPr>
        <p:grpSpPr>
          <a:xfrm>
            <a:off x="2064600" y="2405392"/>
            <a:ext cx="1200000" cy="625000"/>
            <a:chOff x="2064600" y="2405392"/>
            <a:chExt cx="1200000" cy="625000"/>
          </a:xfrm>
        </p:grpSpPr>
        <p:sp>
          <p:nvSpPr>
            <p:cNvPr id="5" name="Rectangle 4"/>
            <p:cNvSpPr/>
            <p:nvPr/>
          </p:nvSpPr>
          <p:spPr>
            <a:xfrm>
              <a:off x="2064600" y="2405392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処理1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4600" y="2780392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点線矢印</a:t>
              </a:r>
            </a:p>
          </p:txBody>
        </p:sp>
      </p:grpSp>
      <p:grpSp>
        <p:nvGrpSpPr>
          <p:cNvPr id="29" name="グループ 29"/>
          <p:cNvGrpSpPr/>
          <p:nvPr/>
        </p:nvGrpSpPr>
        <p:grpSpPr>
          <a:xfrm>
            <a:off x="2064600" y="3210585"/>
            <a:ext cx="1200000" cy="625000"/>
            <a:chOff x="2064600" y="3210585"/>
            <a:chExt cx="1200000" cy="625000"/>
          </a:xfrm>
        </p:grpSpPr>
        <p:sp>
          <p:nvSpPr>
            <p:cNvPr id="6" name="Rectangle 5"/>
            <p:cNvSpPr/>
            <p:nvPr/>
          </p:nvSpPr>
          <p:spPr>
            <a:xfrm>
              <a:off x="2064600" y="3210585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処理2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64600" y="358558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太線矢印</a:t>
              </a:r>
            </a:p>
          </p:txBody>
        </p:sp>
      </p:grpSp>
      <p:grpSp>
        <p:nvGrpSpPr>
          <p:cNvPr id="30" name="グループ 30"/>
          <p:cNvGrpSpPr/>
          <p:nvPr/>
        </p:nvGrpSpPr>
        <p:grpSpPr>
          <a:xfrm>
            <a:off x="2064600" y="5501164"/>
            <a:ext cx="1436887" cy="624999"/>
            <a:chOff x="2064600" y="5501164"/>
            <a:chExt cx="1436887" cy="624999"/>
          </a:xfrm>
        </p:grpSpPr>
        <p:sp>
          <p:nvSpPr>
            <p:cNvPr id="9" name="Rectangle 8"/>
            <p:cNvSpPr/>
            <p:nvPr/>
          </p:nvSpPr>
          <p:spPr>
            <a:xfrm>
              <a:off x="2064600" y="5626163"/>
              <a:ext cx="1200000" cy="50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sz="1200"/>
                <a:t>×端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301487" y="5501164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両方向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2a. シーケンス図 - 基本（autonumber・activate・Note）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885900" y="1600200"/>
            <a:ext cx="1200000" cy="500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ユーザー</a:t>
            </a:r>
          </a:p>
        </p:txBody>
      </p:sp>
      <p:sp>
        <p:nvSpPr>
          <p:cNvPr id="5" name="Rectangle 4"/>
          <p:cNvSpPr/>
          <p:nvPr/>
        </p:nvSpPr>
        <p:spPr>
          <a:xfrm>
            <a:off x="29433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クライアント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07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サーバー</a:t>
            </a:r>
          </a:p>
        </p:txBody>
      </p:sp>
      <p:sp>
        <p:nvSpPr>
          <p:cNvPr id="7" name="Rectangle 6"/>
          <p:cNvSpPr/>
          <p:nvPr/>
        </p:nvSpPr>
        <p:spPr>
          <a:xfrm>
            <a:off x="70581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データベース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14859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35433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56007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7658100" y="2180200"/>
            <a:ext cx="0" cy="3808432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17200" y="4122142"/>
            <a:ext cx="8109600" cy="1595320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17200" y="4122142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alt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200" y="4122142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[認証成功]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17200" y="5059802"/>
            <a:ext cx="8109600" cy="0"/>
          </a:xfrm>
          <a:prstGeom prst="line">
            <a:avLst/>
          </a:prstGeom>
          <a:ln w="12700">
            <a:solidFill>
              <a:srgbClr val="6464B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57200" y="5059802"/>
            <a:ext cx="75696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3C3C8C"/>
                </a:solidFill>
              </a:rPr>
              <a:t>[認証失敗]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88100" y="3464482"/>
            <a:ext cx="140000" cy="411037"/>
          </a:xfrm>
          <a:prstGeom prst="rect">
            <a:avLst/>
          </a:prstGeom>
          <a:solidFill>
            <a:srgbClr val="C8DCFF"/>
          </a:solidFill>
          <a:ln w="9525">
            <a:solidFill>
              <a:srgbClr val="6482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530700" y="2673445"/>
            <a:ext cx="140000" cy="1810904"/>
          </a:xfrm>
          <a:prstGeom prst="rect">
            <a:avLst/>
          </a:prstGeom>
          <a:solidFill>
            <a:srgbClr val="C8DCFF"/>
          </a:solidFill>
          <a:ln w="9525">
            <a:solidFill>
              <a:srgbClr val="6482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9" name="Connector 18"/>
          <p:cNvCxnSpPr/>
          <p:nvPr/>
        </p:nvCxnSpPr>
        <p:spPr>
          <a:xfrm>
            <a:off x="1485900" y="2344615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485900" y="2124615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1. ログインボタン押下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3543300" y="2673445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543300" y="2453445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2. 認証リクエスト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5600700" y="3464482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600700" y="324448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3. ユーザー照会</a:t>
            </a:r>
          </a:p>
        </p:txBody>
      </p:sp>
      <p:cxnSp>
        <p:nvCxnSpPr>
          <p:cNvPr id="25" name="Connector 24"/>
          <p:cNvCxnSpPr/>
          <p:nvPr/>
        </p:nvCxnSpPr>
        <p:spPr>
          <a:xfrm flipH="1">
            <a:off x="5600700" y="379331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00700" y="357331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4. ユーザー情報返却</a:t>
            </a:r>
          </a:p>
        </p:txBody>
      </p:sp>
      <p:cxnSp>
        <p:nvCxnSpPr>
          <p:cNvPr id="27" name="Connector 26"/>
          <p:cNvCxnSpPr/>
          <p:nvPr/>
        </p:nvCxnSpPr>
        <p:spPr>
          <a:xfrm flipH="1">
            <a:off x="3543300" y="440214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43300" y="418214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5. 認証トークン発行</a:t>
            </a:r>
          </a:p>
        </p:txBody>
      </p:sp>
      <p:cxnSp>
        <p:nvCxnSpPr>
          <p:cNvPr id="29" name="Connector 28"/>
          <p:cNvCxnSpPr/>
          <p:nvPr/>
        </p:nvCxnSpPr>
        <p:spPr>
          <a:xfrm flipH="1">
            <a:off x="1485900" y="473097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85900" y="451097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6. ログイン完了</a:t>
            </a:r>
          </a:p>
        </p:txBody>
      </p:sp>
      <p:cxnSp>
        <p:nvCxnSpPr>
          <p:cNvPr id="31" name="Connector 30"/>
          <p:cNvCxnSpPr/>
          <p:nvPr/>
        </p:nvCxnSpPr>
        <p:spPr>
          <a:xfrm flipH="1">
            <a:off x="3543300" y="5059802"/>
            <a:ext cx="20574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543300" y="483980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7. 認証エラー ✕</a:t>
            </a:r>
          </a:p>
        </p:txBody>
      </p:sp>
      <p:cxnSp>
        <p:nvCxnSpPr>
          <p:cNvPr id="33" name="Connector 32"/>
          <p:cNvCxnSpPr/>
          <p:nvPr/>
        </p:nvCxnSpPr>
        <p:spPr>
          <a:xfrm flipH="1">
            <a:off x="1485900" y="5388632"/>
            <a:ext cx="20574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485900" y="5168632"/>
            <a:ext cx="20574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8. エラーメッセージ表示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680700" y="3002275"/>
            <a:ext cx="1300000" cy="380000"/>
          </a:xfrm>
          <a:prstGeom prst="rect">
            <a:avLst/>
          </a:prstGeom>
          <a:solidFill>
            <a:srgbClr val="FFFDAD"/>
          </a:solidFill>
          <a:ln>
            <a:solidFill>
              <a:srgbClr val="C8BE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/>
              <a:t>セッション確認中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359561"/>
            <a:ext cx="8229600" cy="1356169"/>
          </a:xfrm>
          <a:prstGeom prst="rect">
            <a:avLst/>
          </a:prstGeom>
          <a:solidFill>
            <a:srgbClr val="C8F0FF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2b. シーケンス図 - フレーム（loop・par・rect背景）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5" name="Rectangle 4"/>
          <p:cNvSpPr/>
          <p:nvPr/>
        </p:nvSpPr>
        <p:spPr>
          <a:xfrm>
            <a:off x="12288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クライアント</a:t>
            </a:r>
          </a:p>
        </p:txBody>
      </p:sp>
      <p:sp>
        <p:nvSpPr>
          <p:cNvPr id="6" name="Rectangle 5"/>
          <p:cNvSpPr/>
          <p:nvPr/>
        </p:nvSpPr>
        <p:spPr>
          <a:xfrm>
            <a:off x="39720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サーバー</a:t>
            </a:r>
          </a:p>
        </p:txBody>
      </p:sp>
      <p:sp>
        <p:nvSpPr>
          <p:cNvPr id="7" name="Rectangle 6"/>
          <p:cNvSpPr/>
          <p:nvPr/>
        </p:nvSpPr>
        <p:spPr>
          <a:xfrm>
            <a:off x="6715200" y="1600200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 b="1"/>
              <a:t>データベース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18288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45720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7315200" y="2180200"/>
            <a:ext cx="0" cy="3602656"/>
          </a:xfrm>
          <a:prstGeom prst="line">
            <a:avLst/>
          </a:prstGeom>
          <a:ln w="12700"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17200" y="2718284"/>
            <a:ext cx="8109600" cy="997446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17200" y="2718284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loop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7200" y="2718284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[リトライ（最大3回）]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7200" y="3715730"/>
            <a:ext cx="8109600" cy="997446"/>
          </a:xfrm>
          <a:prstGeom prst="rect">
            <a:avLst/>
          </a:prstGeom>
          <a:noFill/>
          <a:ln w="19050">
            <a:solidFill>
              <a:srgbClr val="6464B4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17200" y="3715730"/>
            <a:ext cx="500000" cy="240000"/>
          </a:xfrm>
          <a:prstGeom prst="rect">
            <a:avLst/>
          </a:prstGeom>
          <a:solidFill>
            <a:srgbClr val="C8C8F0"/>
          </a:solidFill>
          <a:ln>
            <a:solidFill>
              <a:srgbClr val="6464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900" b="1"/>
              <a:t>par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57200" y="3715730"/>
            <a:ext cx="7569600" cy="24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 i="1">
                <a:solidFill>
                  <a:srgbClr val="3C3C8C"/>
                </a:solidFill>
              </a:rPr>
              <a:t>[非同期通知]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517200" y="4354453"/>
            <a:ext cx="8109600" cy="0"/>
          </a:xfrm>
          <a:prstGeom prst="line">
            <a:avLst/>
          </a:prstGeom>
          <a:ln w="12700">
            <a:solidFill>
              <a:srgbClr val="6464B4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57200" y="4354453"/>
            <a:ext cx="75696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 i="1">
                <a:solidFill>
                  <a:srgbClr val="3C3C8C"/>
                </a:solidFill>
              </a:rPr>
              <a:t>[非同期ログ]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828800" y="2359561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28800" y="2139561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リクエスト送信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4572000" y="2998284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2000" y="2778284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クエリ実行</a:t>
            </a:r>
          </a:p>
        </p:txBody>
      </p:sp>
      <p:cxnSp>
        <p:nvCxnSpPr>
          <p:cNvPr id="23" name="Connector 22"/>
          <p:cNvCxnSpPr/>
          <p:nvPr/>
        </p:nvCxnSpPr>
        <p:spPr>
          <a:xfrm flipH="1">
            <a:off x="4572000" y="3357007"/>
            <a:ext cx="2743200" cy="0"/>
          </a:xfrm>
          <a:prstGeom prst="line">
            <a:avLst/>
          </a:prstGeom>
          <a:ln>
            <a:prstDash val="dash"/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572000" y="3137007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結果返却</a:t>
            </a:r>
          </a:p>
        </p:txBody>
      </p:sp>
      <p:cxnSp>
        <p:nvCxnSpPr>
          <p:cNvPr id="25" name="Connector 24"/>
          <p:cNvCxnSpPr/>
          <p:nvPr/>
        </p:nvCxnSpPr>
        <p:spPr>
          <a:xfrm flipH="1">
            <a:off x="1828800" y="3995730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28800" y="3775730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完了通知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4572000" y="4354453"/>
            <a:ext cx="2743200" cy="0"/>
          </a:xfrm>
          <a:prstGeom prst="line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572000" y="4134453"/>
            <a:ext cx="27432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900"/>
              <a:t>ログ書き込み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1828800" y="5182856"/>
            <a:ext cx="0" cy="300000"/>
          </a:xfrm>
          <a:prstGeom prst="bentConnector3">
            <a:avLst/>
          </a:prstGeom>
          <a:ln>
            <a:tailEnd type="stealth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888800" y="4982856"/>
            <a:ext cx="74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900"/>
              <a:t>内部状態更新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228800" y="4713176"/>
            <a:ext cx="3943200" cy="380000"/>
          </a:xfrm>
          <a:prstGeom prst="rect">
            <a:avLst/>
          </a:prstGeom>
          <a:solidFill>
            <a:srgbClr val="FFFDAD"/>
          </a:solidFill>
          <a:ln>
            <a:solidFill>
              <a:srgbClr val="C8BE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/>
              <a:t>処理完了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ガントチャート（Gantt Diagram）— 全タグ・after参照デモ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600200"/>
          <a:ext cx="8229600" cy="4525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1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  <a:gridCol w="713232"/>
              </a:tblGrid>
              <a:tr h="377163">
                <a:tc>
                  <a:txBody>
                    <a:bodyPr wrap="non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</a:rPr>
                        <a:t>タスク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01/01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01/08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01/15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01/22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01/29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02/05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02/12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02/19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  <a:tc>
                  <a:txBody>
                    <a:bodyPr wrap="none"/>
                    <a:lstStyle/>
                    <a:p>
                      <a:pPr algn="ctr"/>
                      <a:r>
                        <a:rPr sz="700" b="1">
                          <a:solidFill>
                            <a:srgbClr val="FFFFFF"/>
                          </a:solidFill>
                        </a:rPr>
                        <a:t>02/26</a:t>
                      </a:r>
                    </a:p>
                  </a:txBody>
                  <a:tcPr>
                    <a:solidFill>
                      <a:srgbClr val="282850"/>
                    </a:solidFill>
                  </a:tcPr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設計フェーズ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要件定義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基本設計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詳細設計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実装フェーズ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コーディング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コードレビュー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テスト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 gridSpan="10">
                  <a:txBody>
                    <a:bodyPr wrap="non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</a:rPr>
                        <a:t>  リリース</a:t>
                      </a:r>
                    </a:p>
                  </a:txBody>
                  <a:tcPr>
                    <a:solidFill>
                      <a:srgbClr val="3C3C6E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ステージング確認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377163">
                <a:tc>
                  <a:txBody>
                    <a:bodyPr wrap="none"/>
                    <a:lstStyle/>
                    <a:p>
                      <a:pPr algn="l"/>
                      <a:r>
                        <a:rPr sz="900" b="0"/>
                        <a:t> 本番デプロイ</a:t>
                      </a:r>
                    </a:p>
                  </a:txBody>
                  <a:tcPr>
                    <a:solidFill>
                      <a:srgbClr val="F5F5FA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2396093" y="2411100"/>
            <a:ext cx="641909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Right Arrow 5"/>
          <p:cNvSpPr/>
          <p:nvPr/>
        </p:nvSpPr>
        <p:spPr>
          <a:xfrm>
            <a:off x="3038002" y="2788263"/>
            <a:ext cx="898672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Right Arrow 6"/>
          <p:cNvSpPr/>
          <p:nvPr/>
        </p:nvSpPr>
        <p:spPr>
          <a:xfrm>
            <a:off x="3936674" y="3165426"/>
            <a:ext cx="641909" cy="264014"/>
          </a:xfrm>
          <a:prstGeom prst="rightArrow">
            <a:avLst/>
          </a:prstGeom>
          <a:solidFill>
            <a:srgbClr val="AAAA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Right Arrow 7"/>
          <p:cNvSpPr/>
          <p:nvPr/>
        </p:nvSpPr>
        <p:spPr>
          <a:xfrm>
            <a:off x="4578583" y="3919752"/>
            <a:ext cx="1797345" cy="264014"/>
          </a:xfrm>
          <a:prstGeom prst="rightArrow">
            <a:avLst/>
          </a:prstGeom>
          <a:solidFill>
            <a:srgbClr val="4682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Right Arrow 8"/>
          <p:cNvSpPr/>
          <p:nvPr/>
        </p:nvSpPr>
        <p:spPr>
          <a:xfrm>
            <a:off x="6375928" y="4296915"/>
            <a:ext cx="385145" cy="264014"/>
          </a:xfrm>
          <a:prstGeom prst="rightArrow">
            <a:avLst/>
          </a:prstGeom>
          <a:solidFill>
            <a:srgbClr val="D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Right Arrow 9"/>
          <p:cNvSpPr/>
          <p:nvPr/>
        </p:nvSpPr>
        <p:spPr>
          <a:xfrm>
            <a:off x="6375928" y="4674078"/>
            <a:ext cx="898672" cy="264014"/>
          </a:xfrm>
          <a:prstGeom prst="rightArrow">
            <a:avLst/>
          </a:prstGeom>
          <a:solidFill>
            <a:srgbClr val="64B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Right Arrow 10"/>
          <p:cNvSpPr/>
          <p:nvPr/>
        </p:nvSpPr>
        <p:spPr>
          <a:xfrm>
            <a:off x="6761073" y="5428404"/>
            <a:ext cx="256764" cy="264014"/>
          </a:xfrm>
          <a:prstGeom prst="rightArrow">
            <a:avLst/>
          </a:prstGeom>
          <a:solidFill>
            <a:srgbClr val="DC464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2" name="Diamond 11"/>
          <p:cNvSpPr/>
          <p:nvPr/>
        </p:nvSpPr>
        <p:spPr>
          <a:xfrm>
            <a:off x="8416982" y="5796138"/>
            <a:ext cx="282872" cy="282872"/>
          </a:xfrm>
          <a:prstGeom prst="diamond">
            <a:avLst/>
          </a:prstGeom>
          <a:solidFill>
            <a:srgbClr val="DCA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クラス図（Class Diagram）- 全接続タイプ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7" name="Group 6"/>
          <p:cNvGrpSpPr/>
          <p:nvPr/>
        </p:nvGrpSpPr>
        <p:grpSpPr>
          <a:xfrm>
            <a:off x="457200" y="1600200"/>
            <a:ext cx="1700000" cy="1080000"/>
            <a:chOff x="457200" y="1600200"/>
            <a:chExt cx="1700000" cy="1080000"/>
          </a:xfrm>
        </p:grpSpPr>
        <p:sp>
          <p:nvSpPr>
            <p:cNvPr id="4" name="Rectangle 3"/>
            <p:cNvSpPr/>
            <p:nvPr/>
          </p:nvSpPr>
          <p:spPr>
            <a:xfrm>
              <a:off x="4572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Vehicle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4572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+String make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572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+drive() : void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722000" y="1600200"/>
            <a:ext cx="1700000" cy="1080000"/>
            <a:chOff x="3722000" y="1600200"/>
            <a:chExt cx="1700000" cy="1080000"/>
          </a:xfrm>
        </p:grpSpPr>
        <p:sp>
          <p:nvSpPr>
            <p:cNvPr id="8" name="Rectangle 7"/>
            <p:cNvSpPr/>
            <p:nvPr/>
          </p:nvSpPr>
          <p:spPr>
            <a:xfrm>
              <a:off x="37220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Car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220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doors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7220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+honk() : void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86800" y="1600200"/>
            <a:ext cx="1700000" cy="1080000"/>
            <a:chOff x="6986800" y="1600200"/>
            <a:chExt cx="1700000" cy="1080000"/>
          </a:xfrm>
        </p:grpSpPr>
        <p:sp>
          <p:nvSpPr>
            <p:cNvPr id="12" name="Rectangle 11"/>
            <p:cNvSpPr/>
            <p:nvPr/>
          </p:nvSpPr>
          <p:spPr>
            <a:xfrm>
              <a:off x="6986800" y="1600200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Engine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86800" y="204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cylinders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986800" y="2360200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+ignite() : void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7200" y="3323181"/>
            <a:ext cx="1700000" cy="1080000"/>
            <a:chOff x="457200" y="3323181"/>
            <a:chExt cx="1700000" cy="1080000"/>
          </a:xfrm>
        </p:grpSpPr>
        <p:sp>
          <p:nvSpPr>
            <p:cNvPr id="16" name="Rectangle 15"/>
            <p:cNvSpPr/>
            <p:nvPr/>
          </p:nvSpPr>
          <p:spPr>
            <a:xfrm>
              <a:off x="4572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Wheel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572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+int size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72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722000" y="3323181"/>
            <a:ext cx="1700000" cy="1080000"/>
            <a:chOff x="3722000" y="3323181"/>
            <a:chExt cx="1700000" cy="1080000"/>
          </a:xfrm>
        </p:grpSpPr>
        <p:sp>
          <p:nvSpPr>
            <p:cNvPr id="20" name="Rectangle 19"/>
            <p:cNvSpPr/>
            <p:nvPr/>
          </p:nvSpPr>
          <p:spPr>
            <a:xfrm>
              <a:off x="37220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Driver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7220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+String name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7220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+operate() : void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86800" y="3323181"/>
            <a:ext cx="1700000" cy="1080000"/>
            <a:chOff x="6986800" y="3323181"/>
            <a:chExt cx="1700000" cy="1080000"/>
          </a:xfrm>
        </p:grpSpPr>
        <p:sp>
          <p:nvSpPr>
            <p:cNvPr id="24" name="Rectangle 23"/>
            <p:cNvSpPr/>
            <p:nvPr/>
          </p:nvSpPr>
          <p:spPr>
            <a:xfrm>
              <a:off x="6986800" y="3323181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ILogger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986800" y="376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986800" y="4083181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  <a:r>
                <a:rPr sz="900"/>
                <a:t>+log() : void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7200" y="5046163"/>
            <a:ext cx="1700000" cy="1080000"/>
            <a:chOff x="457200" y="5046163"/>
            <a:chExt cx="1700000" cy="1080000"/>
          </a:xfrm>
        </p:grpSpPr>
        <p:sp>
          <p:nvSpPr>
            <p:cNvPr id="28" name="Rectangle 27"/>
            <p:cNvSpPr/>
            <p:nvPr/>
          </p:nvSpPr>
          <p:spPr>
            <a:xfrm>
              <a:off x="457200" y="5046163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Fuel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57200" y="548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57200" y="580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22000" y="5046163"/>
            <a:ext cx="1700000" cy="1080000"/>
            <a:chOff x="3722000" y="5046163"/>
            <a:chExt cx="1700000" cy="1080000"/>
          </a:xfrm>
        </p:grpSpPr>
        <p:sp>
          <p:nvSpPr>
            <p:cNvPr id="32" name="Rectangle 31"/>
            <p:cNvSpPr/>
            <p:nvPr/>
          </p:nvSpPr>
          <p:spPr>
            <a:xfrm>
              <a:off x="3722000" y="5046163"/>
              <a:ext cx="1700000" cy="44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50000" rIns="50000" tIns="60000" bIns="60000"/>
            <a:lstStyle/>
            <a:p>
              <a:pPr algn="ctr"/>
              <a:r>
                <a:rPr b="1" sz="1100"/>
                <a:t>GPS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722000" y="548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722000" y="5806163"/>
              <a:ext cx="1700000" cy="320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50000" tIns="50000" bIns="50000"/>
            <a:lstStyle/>
            <a:p>
              <a:pPr algn="ctr"/>
            </a:p>
          </p:txBody>
        </p:sp>
      </p:grpSp>
      <p:cxnSp>
        <p:nvCxnSpPr>
          <p:cNvPr id="36" name="Connector 35"/>
          <p:cNvCxnSpPr>
            <a:stCxn id="4" idx="3"/>
            <a:endCxn id="8" idx="1"/>
          </p:cNvCxnSpPr>
          <p:nvPr/>
        </p:nvCxnSpPr>
        <p:spPr>
          <a:xfrm>
            <a:off x="2157200" y="1820200"/>
            <a:ext cx="1564800" cy="0"/>
          </a:xfrm>
          <a:prstGeom prst="curvedConnector3">
            <a:avLst/>
          </a:prstGeom>
          <a:ln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>
            <a:stCxn id="8" idx="3"/>
            <a:endCxn id="12" idx="1"/>
          </p:cNvCxnSpPr>
          <p:nvPr/>
        </p:nvCxnSpPr>
        <p:spPr>
          <a:xfrm>
            <a:off x="5422000" y="1820200"/>
            <a:ext cx="1564800" cy="0"/>
          </a:xfrm>
          <a:prstGeom prst="curvedConnector3">
            <a:avLst/>
          </a:prstGeom>
          <a:ln>
            <a:tailEnd type="diamond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8" idx="1"/>
            <a:endCxn id="16" idx="3"/>
          </p:cNvCxnSpPr>
          <p:nvPr/>
        </p:nvCxnSpPr>
        <p:spPr>
          <a:xfrm flipH="1">
            <a:off x="2157200" y="1820200"/>
            <a:ext cx="1564800" cy="1722981"/>
          </a:xfrm>
          <a:prstGeom prst="curvedConnector3">
            <a:avLst/>
          </a:prstGeom>
          <a:ln>
            <a:tailEnd type="diamond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20" idx="0"/>
            <a:endCxn id="8" idx="2"/>
          </p:cNvCxnSpPr>
          <p:nvPr/>
        </p:nvCxnSpPr>
        <p:spPr>
          <a:xfrm flipV="1">
            <a:off x="4572000" y="2040200"/>
            <a:ext cx="0" cy="1282981"/>
          </a:xfrm>
          <a:prstGeom prst="curvedConnector3">
            <a:avLst/>
          </a:prstGeom>
          <a:ln>
            <a:head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>
            <a:stCxn id="20" idx="2"/>
            <a:endCxn id="32" idx="0"/>
          </p:cNvCxnSpPr>
          <p:nvPr/>
        </p:nvCxnSpPr>
        <p:spPr>
          <a:xfrm>
            <a:off x="4572000" y="3763181"/>
            <a:ext cx="0" cy="1282982"/>
          </a:xfrm>
          <a:prstGeom prst="curvedConnector3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>
            <a:stCxn id="20" idx="1"/>
            <a:endCxn id="28" idx="3"/>
          </p:cNvCxnSpPr>
          <p:nvPr/>
        </p:nvCxnSpPr>
        <p:spPr>
          <a:xfrm flipH="1">
            <a:off x="2157200" y="3543181"/>
            <a:ext cx="1564800" cy="1722982"/>
          </a:xfrm>
          <a:prstGeom prst="curvedConnector3">
            <a:avLst/>
          </a:prstGeom>
          <a:ln>
            <a:prstDash val="dash"/>
            <a:head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ctor 41"/>
          <p:cNvCxnSpPr>
            <a:stCxn id="8" idx="3"/>
            <a:endCxn id="24" idx="1"/>
          </p:cNvCxnSpPr>
          <p:nvPr/>
        </p:nvCxnSpPr>
        <p:spPr>
          <a:xfrm>
            <a:off x="5422000" y="1820200"/>
            <a:ext cx="1564800" cy="1722981"/>
          </a:xfrm>
          <a:prstGeom prst="curvedConnector3">
            <a:avLst/>
          </a:prstGeom>
          <a:ln>
            <a:prstDash val="dash"/>
            <a:head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>
            <a:stCxn id="32" idx="1"/>
            <a:endCxn id="28" idx="3"/>
          </p:cNvCxnSpPr>
          <p:nvPr/>
        </p:nvCxnSpPr>
        <p:spPr>
          <a:xfrm flipH="1">
            <a:off x="2157200" y="5266163"/>
            <a:ext cx="1564800" cy="0"/>
          </a:xfrm>
          <a:prstGeom prst="curvedConnector3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テキスト系機能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5a. 状態図（State Diagram） - 通常状態・開始/終了・遷移ラベルのデモ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Oval 3"/>
          <p:cNvSpPr/>
          <p:nvPr/>
        </p:nvSpPr>
        <p:spPr>
          <a:xfrm>
            <a:off x="4382000" y="1861498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7" name="Rounded Rectangle 6"/>
          <p:cNvSpPr/>
          <p:nvPr/>
        </p:nvSpPr>
        <p:spPr>
          <a:xfrm>
            <a:off x="7135320" y="4519023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完了</a:t>
            </a:r>
          </a:p>
        </p:txBody>
      </p:sp>
      <p:sp>
        <p:nvSpPr>
          <p:cNvPr id="9" name="Oval 8"/>
          <p:cNvSpPr/>
          <p:nvPr/>
        </p:nvSpPr>
        <p:spPr>
          <a:xfrm>
            <a:off x="4347000" y="5449864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Oval 9"/>
          <p:cNvSpPr/>
          <p:nvPr/>
        </p:nvSpPr>
        <p:spPr>
          <a:xfrm>
            <a:off x="4447000" y="5549864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cxnSp>
        <p:nvCxnSpPr>
          <p:cNvPr id="11" name="Connector 10"/>
          <p:cNvCxnSpPr>
            <a:stCxn id="4" idx="2"/>
            <a:endCxn id="5" idx="0"/>
          </p:cNvCxnSpPr>
          <p:nvPr/>
        </p:nvCxnSpPr>
        <p:spPr>
          <a:xfrm>
            <a:off x="4572000" y="2241498"/>
            <a:ext cx="0" cy="46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>
            <a:stCxn id="5" idx="2"/>
            <a:endCxn id="6" idx="0"/>
          </p:cNvCxnSpPr>
          <p:nvPr/>
        </p:nvCxnSpPr>
        <p:spPr>
          <a:xfrm>
            <a:off x="4572000" y="3207339"/>
            <a:ext cx="0" cy="4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>
            <a:stCxn id="6" idx="3"/>
            <a:endCxn id="7" idx="1"/>
          </p:cNvCxnSpPr>
          <p:nvPr/>
        </p:nvCxnSpPr>
        <p:spPr>
          <a:xfrm>
            <a:off x="5172000" y="3863181"/>
            <a:ext cx="19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stCxn id="6" idx="1"/>
            <a:endCxn id="8" idx="3"/>
          </p:cNvCxnSpPr>
          <p:nvPr/>
        </p:nvCxnSpPr>
        <p:spPr>
          <a:xfrm flipH="1">
            <a:off x="2008679" y="3863181"/>
            <a:ext cx="19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>
            <a:stCxn id="8" idx="3"/>
            <a:endCxn id="5" idx="1"/>
          </p:cNvCxnSpPr>
          <p:nvPr/>
        </p:nvCxnSpPr>
        <p:spPr>
          <a:xfrm flipV="1">
            <a:off x="2008679" y="2957339"/>
            <a:ext cx="1963321" cy="1811684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7" idx="1"/>
            <a:endCxn id="9" idx="3"/>
          </p:cNvCxnSpPr>
          <p:nvPr/>
        </p:nvCxnSpPr>
        <p:spPr>
          <a:xfrm flipH="1">
            <a:off x="4797000" y="4769023"/>
            <a:ext cx="2338320" cy="90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グループ 21"/>
          <p:cNvGrpSpPr/>
          <p:nvPr/>
        </p:nvGrpSpPr>
        <p:grpSpPr>
          <a:xfrm>
            <a:off x="3972000" y="2707339"/>
            <a:ext cx="1200000" cy="625000"/>
            <a:chOff x="3972000" y="2707339"/>
            <a:chExt cx="1200000" cy="625000"/>
          </a:xfrm>
        </p:grpSpPr>
        <p:sp>
          <p:nvSpPr>
            <p:cNvPr id="5" name="Rounded Rectangle 4"/>
            <p:cNvSpPr/>
            <p:nvPr/>
          </p:nvSpPr>
          <p:spPr>
            <a:xfrm>
              <a:off x="3972000" y="2707339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待機中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72000" y="3082339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開始</a:t>
              </a:r>
            </a:p>
          </p:txBody>
        </p:sp>
      </p:grpSp>
      <p:grpSp>
        <p:nvGrpSpPr>
          <p:cNvPr id="22" name="グループ 22"/>
          <p:cNvGrpSpPr/>
          <p:nvPr/>
        </p:nvGrpSpPr>
        <p:grpSpPr>
          <a:xfrm>
            <a:off x="3372000" y="3613181"/>
            <a:ext cx="2400000" cy="546814"/>
            <a:chOff x="3372000" y="3613181"/>
            <a:chExt cx="2400000" cy="546814"/>
          </a:xfrm>
        </p:grpSpPr>
        <p:sp>
          <p:nvSpPr>
            <p:cNvPr id="6" name="Rounded Rectangle 5"/>
            <p:cNvSpPr/>
            <p:nvPr/>
          </p:nvSpPr>
          <p:spPr>
            <a:xfrm>
              <a:off x="3972000" y="3613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処理中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390999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成功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372000" y="3909995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失敗</a:t>
              </a:r>
            </a:p>
          </p:txBody>
        </p:sp>
      </p:grpSp>
      <p:grpSp>
        <p:nvGrpSpPr>
          <p:cNvPr id="23" name="グループ 23"/>
          <p:cNvGrpSpPr/>
          <p:nvPr/>
        </p:nvGrpSpPr>
        <p:grpSpPr>
          <a:xfrm>
            <a:off x="808679" y="4394023"/>
            <a:ext cx="1636516" cy="625000"/>
            <a:chOff x="808679" y="4394023"/>
            <a:chExt cx="1636516" cy="625000"/>
          </a:xfrm>
        </p:grpSpPr>
        <p:sp>
          <p:nvSpPr>
            <p:cNvPr id="8" name="Rounded Rectangle 7"/>
            <p:cNvSpPr/>
            <p:nvPr/>
          </p:nvSpPr>
          <p:spPr>
            <a:xfrm>
              <a:off x="808679" y="4519023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エラー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45195" y="439402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リトライ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5b. 状態図 - 並行（並列）・ノート・LR方向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2272000" y="2188180"/>
            <a:ext cx="4600000" cy="2420000"/>
          </a:xfrm>
          <a:prstGeom prst="roundRect">
            <a:avLst/>
          </a:prstGeom>
          <a:solidFill>
            <a:srgbClr val="E6F0FF"/>
          </a:solidFill>
          <a:ln>
            <a:solidFill>
              <a:srgbClr val="4664aa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Rounded Rectangle 4"/>
          <p:cNvSpPr/>
          <p:nvPr/>
        </p:nvSpPr>
        <p:spPr>
          <a:xfrm>
            <a:off x="2872000" y="2653181"/>
            <a:ext cx="3400000" cy="2420000"/>
          </a:xfrm>
          <a:prstGeom prst="roundRect">
            <a:avLst/>
          </a:prstGeom>
          <a:solidFill>
            <a:srgbClr val="EEF4FF"/>
          </a:solidFill>
          <a:ln>
            <a:solidFill>
              <a:srgbClr val="46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2872000" y="2653181"/>
            <a:ext cx="3400000" cy="4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4664AA"/>
                </a:solidFill>
              </a:rPr>
              <a:t>Active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72000" y="3538181"/>
            <a:ext cx="4600000" cy="2420000"/>
          </a:xfrm>
          <a:prstGeom prst="roundRect">
            <a:avLst/>
          </a:prstGeom>
          <a:solidFill>
            <a:srgbClr val="E6F0FF"/>
          </a:solidFill>
          <a:ln>
            <a:solidFill>
              <a:srgbClr val="4664aa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Oval 7"/>
          <p:cNvSpPr/>
          <p:nvPr/>
        </p:nvSpPr>
        <p:spPr>
          <a:xfrm>
            <a:off x="1218679" y="3673181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9" name="Oval 8"/>
          <p:cNvSpPr/>
          <p:nvPr/>
        </p:nvSpPr>
        <p:spPr>
          <a:xfrm>
            <a:off x="7510320" y="3638181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0" name="Oval 9"/>
          <p:cNvSpPr/>
          <p:nvPr/>
        </p:nvSpPr>
        <p:spPr>
          <a:xfrm>
            <a:off x="7610320" y="3738181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Oval 10"/>
          <p:cNvSpPr/>
          <p:nvPr/>
        </p:nvSpPr>
        <p:spPr>
          <a:xfrm>
            <a:off x="2761999" y="3418180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4" name="Oval 13"/>
          <p:cNvSpPr/>
          <p:nvPr/>
        </p:nvSpPr>
        <p:spPr>
          <a:xfrm>
            <a:off x="2761999" y="4768181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7" name="Rectangle 16"/>
          <p:cNvSpPr/>
          <p:nvPr/>
        </p:nvSpPr>
        <p:spPr>
          <a:xfrm>
            <a:off x="5422000" y="3613181"/>
            <a:ext cx="1200000" cy="500000"/>
          </a:xfrm>
          <a:prstGeom prst="rect">
            <a:avLst/>
          </a:prstGeom>
          <a:solidFill>
            <a:srgbClr val="FFFDC8"/>
          </a:solidFill>
          <a:ln>
            <a:solidFill>
              <a:srgbClr val="A08C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900">
                <a:solidFill>
                  <a:srgbClr val="000000"/>
                </a:solidFill>
              </a:rPr>
              <a:t>キーボードの並行状態</a:t>
            </a:r>
          </a:p>
        </p:txBody>
      </p:sp>
      <p:cxnSp>
        <p:nvCxnSpPr>
          <p:cNvPr id="18" name="Connector 17"/>
          <p:cNvCxnSpPr>
            <a:stCxn id="8" idx="3"/>
            <a:endCxn id="5" idx="1"/>
          </p:cNvCxnSpPr>
          <p:nvPr/>
        </p:nvCxnSpPr>
        <p:spPr>
          <a:xfrm>
            <a:off x="1598679" y="3863181"/>
            <a:ext cx="127332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11" idx="3"/>
            <a:endCxn id="12" idx="1"/>
          </p:cNvCxnSpPr>
          <p:nvPr/>
        </p:nvCxnSpPr>
        <p:spPr>
          <a:xfrm>
            <a:off x="3141999" y="3608180"/>
            <a:ext cx="83000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>
            <a:stCxn id="12" idx="3"/>
            <a:endCxn id="13" idx="1"/>
          </p:cNvCxnSpPr>
          <p:nvPr/>
        </p:nvCxnSpPr>
        <p:spPr>
          <a:xfrm>
            <a:off x="5172000" y="3608180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>
            <a:stCxn id="13" idx="1"/>
            <a:endCxn id="12" idx="3"/>
          </p:cNvCxnSpPr>
          <p:nvPr/>
        </p:nvCxnSpPr>
        <p:spPr>
          <a:xfrm flipH="1">
            <a:off x="5172000" y="3608180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14" idx="3"/>
            <a:endCxn id="15" idx="1"/>
          </p:cNvCxnSpPr>
          <p:nvPr/>
        </p:nvCxnSpPr>
        <p:spPr>
          <a:xfrm>
            <a:off x="3141999" y="4958181"/>
            <a:ext cx="830001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15" idx="3"/>
            <a:endCxn id="16" idx="1"/>
          </p:cNvCxnSpPr>
          <p:nvPr/>
        </p:nvCxnSpPr>
        <p:spPr>
          <a:xfrm>
            <a:off x="5172000" y="4958181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16" idx="1"/>
            <a:endCxn id="15" idx="3"/>
          </p:cNvCxnSpPr>
          <p:nvPr/>
        </p:nvCxnSpPr>
        <p:spPr>
          <a:xfrm flipH="1">
            <a:off x="5172000" y="4958181"/>
            <a:ext cx="4200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5" idx="3"/>
            <a:endCxn id="9" idx="1"/>
          </p:cNvCxnSpPr>
          <p:nvPr/>
        </p:nvCxnSpPr>
        <p:spPr>
          <a:xfrm>
            <a:off x="6272000" y="3863181"/>
            <a:ext cx="123832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グループ 30"/>
          <p:cNvGrpSpPr/>
          <p:nvPr/>
        </p:nvGrpSpPr>
        <p:grpSpPr>
          <a:xfrm>
            <a:off x="3972000" y="3358180"/>
            <a:ext cx="1800000" cy="500000"/>
            <a:chOff x="3972000" y="3358180"/>
            <a:chExt cx="1800000" cy="500000"/>
          </a:xfrm>
        </p:grpSpPr>
        <p:sp>
          <p:nvSpPr>
            <p:cNvPr id="12" name="Rounded Rectangle 11"/>
            <p:cNvSpPr/>
            <p:nvPr/>
          </p:nvSpPr>
          <p:spPr>
            <a:xfrm>
              <a:off x="3972000" y="3358180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NumLockOff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72000" y="348318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NumLock押す</a:t>
              </a:r>
            </a:p>
          </p:txBody>
        </p:sp>
      </p:grpSp>
      <p:grpSp>
        <p:nvGrpSpPr>
          <p:cNvPr id="31" name="グループ 31"/>
          <p:cNvGrpSpPr/>
          <p:nvPr/>
        </p:nvGrpSpPr>
        <p:grpSpPr>
          <a:xfrm>
            <a:off x="4992000" y="3358180"/>
            <a:ext cx="1800000" cy="500000"/>
            <a:chOff x="4992000" y="3358180"/>
            <a:chExt cx="1800000" cy="500000"/>
          </a:xfrm>
        </p:grpSpPr>
        <p:sp>
          <p:nvSpPr>
            <p:cNvPr id="13" name="Rounded Rectangle 12"/>
            <p:cNvSpPr/>
            <p:nvPr/>
          </p:nvSpPr>
          <p:spPr>
            <a:xfrm>
              <a:off x="5592000" y="3358180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NumLockOn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92000" y="3483180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NumLock押す</a:t>
              </a:r>
            </a:p>
          </p:txBody>
        </p:sp>
      </p:grpSp>
      <p:grpSp>
        <p:nvGrpSpPr>
          <p:cNvPr id="32" name="グループ 32"/>
          <p:cNvGrpSpPr/>
          <p:nvPr/>
        </p:nvGrpSpPr>
        <p:grpSpPr>
          <a:xfrm>
            <a:off x="3972000" y="4708181"/>
            <a:ext cx="1800000" cy="500000"/>
            <a:chOff x="3972000" y="4708181"/>
            <a:chExt cx="1800000" cy="500000"/>
          </a:xfrm>
        </p:grpSpPr>
        <p:sp>
          <p:nvSpPr>
            <p:cNvPr id="15" name="Rounded Rectangle 14"/>
            <p:cNvSpPr/>
            <p:nvPr/>
          </p:nvSpPr>
          <p:spPr>
            <a:xfrm>
              <a:off x="3972000" y="4708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CapsLockOff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4833181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CapsLock押す</a:t>
              </a:r>
            </a:p>
          </p:txBody>
        </p:sp>
      </p:grpSp>
      <p:grpSp>
        <p:nvGrpSpPr>
          <p:cNvPr id="33" name="グループ 33"/>
          <p:cNvGrpSpPr/>
          <p:nvPr/>
        </p:nvGrpSpPr>
        <p:grpSpPr>
          <a:xfrm>
            <a:off x="4992000" y="4708181"/>
            <a:ext cx="1800000" cy="500000"/>
            <a:chOff x="4992000" y="4708181"/>
            <a:chExt cx="1800000" cy="500000"/>
          </a:xfrm>
        </p:grpSpPr>
        <p:sp>
          <p:nvSpPr>
            <p:cNvPr id="16" name="Rounded Rectangle 15"/>
            <p:cNvSpPr/>
            <p:nvPr/>
          </p:nvSpPr>
          <p:spPr>
            <a:xfrm>
              <a:off x="5592000" y="4708181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CapsLockOn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92000" y="4833181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CapsLock押す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5c. 状態図 - 分岐（choice）・複合状態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ounded Rectangle 3"/>
          <p:cNvSpPr/>
          <p:nvPr/>
        </p:nvSpPr>
        <p:spPr>
          <a:xfrm>
            <a:off x="2872000" y="3559023"/>
            <a:ext cx="3400000" cy="2420000"/>
          </a:xfrm>
          <a:prstGeom prst="roundRect">
            <a:avLst/>
          </a:prstGeom>
          <a:solidFill>
            <a:srgbClr val="EEF4FF"/>
          </a:solidFill>
          <a:ln>
            <a:solidFill>
              <a:srgbClr val="46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2872000" y="3559023"/>
            <a:ext cx="3400000" cy="42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100" b="1">
                <a:solidFill>
                  <a:srgbClr val="4664AA"/>
                </a:solidFill>
              </a:rPr>
              <a:t>VehicleState</a:t>
            </a:r>
          </a:p>
        </p:txBody>
      </p:sp>
      <p:sp>
        <p:nvSpPr>
          <p:cNvPr id="6" name="Oval 5"/>
          <p:cNvSpPr/>
          <p:nvPr/>
        </p:nvSpPr>
        <p:spPr>
          <a:xfrm>
            <a:off x="4382000" y="1861498"/>
            <a:ext cx="380000" cy="38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8" name="Rounded Rectangle 7"/>
          <p:cNvSpPr/>
          <p:nvPr/>
        </p:nvSpPr>
        <p:spPr>
          <a:xfrm>
            <a:off x="808679" y="3613181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Fast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5320" y="3613181"/>
            <a:ext cx="1200000" cy="500000"/>
          </a:xfrm>
          <a:prstGeom prst="roundRect">
            <a:avLst/>
          </a:prstGeom>
          <a:solidFill>
            <a:srgbClr val="FFFFFF"/>
          </a:solidFill>
          <a:ln>
            <a:solidFill>
              <a:srgbClr val="3232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100">
                <a:solidFill>
                  <a:srgbClr val="000000"/>
                </a:solidFill>
              </a:rPr>
              <a:t>Slow</a:t>
            </a:r>
          </a:p>
        </p:txBody>
      </p:sp>
      <p:sp>
        <p:nvSpPr>
          <p:cNvPr id="10" name="Oval 9"/>
          <p:cNvSpPr/>
          <p:nvPr/>
        </p:nvSpPr>
        <p:spPr>
          <a:xfrm>
            <a:off x="4347000" y="5449864"/>
            <a:ext cx="450000" cy="4500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sp>
        <p:nvSpPr>
          <p:cNvPr id="11" name="Oval 10"/>
          <p:cNvSpPr/>
          <p:nvPr/>
        </p:nvSpPr>
        <p:spPr>
          <a:xfrm>
            <a:off x="4447000" y="5549864"/>
            <a:ext cx="250000" cy="250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/>
        </p:txBody>
      </p:sp>
      <p:cxnSp>
        <p:nvCxnSpPr>
          <p:cNvPr id="14" name="Connector 13"/>
          <p:cNvCxnSpPr>
            <a:stCxn id="6" idx="2"/>
            <a:endCxn id="7" idx="0"/>
          </p:cNvCxnSpPr>
          <p:nvPr/>
        </p:nvCxnSpPr>
        <p:spPr>
          <a:xfrm>
            <a:off x="4572000" y="2241498"/>
            <a:ext cx="0" cy="46584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>
            <a:stCxn id="7" idx="1"/>
            <a:endCxn id="8" idx="3"/>
          </p:cNvCxnSpPr>
          <p:nvPr/>
        </p:nvCxnSpPr>
        <p:spPr>
          <a:xfrm flipH="1">
            <a:off x="2008679" y="2957339"/>
            <a:ext cx="19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>
            <a:stCxn id="7" idx="3"/>
            <a:endCxn id="9" idx="1"/>
          </p:cNvCxnSpPr>
          <p:nvPr/>
        </p:nvCxnSpPr>
        <p:spPr>
          <a:xfrm>
            <a:off x="5172000" y="2957339"/>
            <a:ext cx="19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>
            <a:stCxn id="12" idx="2"/>
            <a:endCxn id="13" idx="0"/>
          </p:cNvCxnSpPr>
          <p:nvPr/>
        </p:nvCxnSpPr>
        <p:spPr>
          <a:xfrm>
            <a:off x="4572000" y="4554022"/>
            <a:ext cx="0" cy="85000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>
            <a:stCxn id="13" idx="0"/>
            <a:endCxn id="12" idx="2"/>
          </p:cNvCxnSpPr>
          <p:nvPr/>
        </p:nvCxnSpPr>
        <p:spPr>
          <a:xfrm flipV="1">
            <a:off x="4572000" y="4554022"/>
            <a:ext cx="0" cy="850001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>
            <a:stCxn id="8" idx="3"/>
            <a:endCxn id="4" idx="1"/>
          </p:cNvCxnSpPr>
          <p:nvPr/>
        </p:nvCxnSpPr>
        <p:spPr>
          <a:xfrm>
            <a:off x="2008679" y="3863181"/>
            <a:ext cx="863321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9" idx="1"/>
            <a:endCxn id="4" idx="3"/>
          </p:cNvCxnSpPr>
          <p:nvPr/>
        </p:nvCxnSpPr>
        <p:spPr>
          <a:xfrm flipH="1">
            <a:off x="6272000" y="3863181"/>
            <a:ext cx="863320" cy="905842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4" idx="2"/>
            <a:endCxn id="10" idx="0"/>
          </p:cNvCxnSpPr>
          <p:nvPr/>
        </p:nvCxnSpPr>
        <p:spPr>
          <a:xfrm flipV="1">
            <a:off x="4572000" y="5449864"/>
            <a:ext cx="0" cy="529159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グループ 26"/>
          <p:cNvGrpSpPr/>
          <p:nvPr/>
        </p:nvGrpSpPr>
        <p:grpSpPr>
          <a:xfrm>
            <a:off x="3372000" y="2707339"/>
            <a:ext cx="2400000" cy="546814"/>
            <a:chOff x="3372000" y="2707339"/>
            <a:chExt cx="2400000" cy="546814"/>
          </a:xfrm>
        </p:grpSpPr>
        <p:sp>
          <p:nvSpPr>
            <p:cNvPr id="7" name="Rounded Rectangle 6"/>
            <p:cNvSpPr/>
            <p:nvPr/>
          </p:nvSpPr>
          <p:spPr>
            <a:xfrm>
              <a:off x="3972000" y="2707339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Check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72000" y="300415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speed &gt; 80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72000" y="300415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speed &lt;=80</a:t>
              </a:r>
            </a:p>
          </p:txBody>
        </p:sp>
      </p:grpSp>
      <p:grpSp>
        <p:nvGrpSpPr>
          <p:cNvPr id="27" name="グループ 27"/>
          <p:cNvGrpSpPr/>
          <p:nvPr/>
        </p:nvGrpSpPr>
        <p:grpSpPr>
          <a:xfrm>
            <a:off x="3972000" y="4054022"/>
            <a:ext cx="1200000" cy="625000"/>
            <a:chOff x="3972000" y="4054022"/>
            <a:chExt cx="1200000" cy="625000"/>
          </a:xfrm>
        </p:grpSpPr>
        <p:sp>
          <p:nvSpPr>
            <p:cNvPr id="12" name="Rounded Rectangle 11"/>
            <p:cNvSpPr/>
            <p:nvPr/>
          </p:nvSpPr>
          <p:spPr>
            <a:xfrm>
              <a:off x="3972000" y="4054022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Idle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72000" y="4429022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start</a:t>
              </a:r>
            </a:p>
          </p:txBody>
        </p:sp>
      </p:grpSp>
      <p:grpSp>
        <p:nvGrpSpPr>
          <p:cNvPr id="28" name="グループ 28"/>
          <p:cNvGrpSpPr/>
          <p:nvPr/>
        </p:nvGrpSpPr>
        <p:grpSpPr>
          <a:xfrm>
            <a:off x="3972000" y="5279023"/>
            <a:ext cx="1200000" cy="625000"/>
            <a:chOff x="3972000" y="5279023"/>
            <a:chExt cx="1200000" cy="625000"/>
          </a:xfrm>
        </p:grpSpPr>
        <p:sp>
          <p:nvSpPr>
            <p:cNvPr id="13" name="Rounded Rectangle 12"/>
            <p:cNvSpPr/>
            <p:nvPr/>
          </p:nvSpPr>
          <p:spPr>
            <a:xfrm>
              <a:off x="3972000" y="5404023"/>
              <a:ext cx="1200000" cy="500000"/>
            </a:xfrm>
            <a:prstGeom prst="roundRect">
              <a:avLst/>
            </a:prstGeom>
            <a:solidFill>
              <a:srgbClr val="FFFFFF"/>
            </a:solidFill>
            <a:ln>
              <a:solidFill>
                <a:srgbClr val="3232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>
                  <a:solidFill>
                    <a:srgbClr val="000000"/>
                  </a:solidFill>
                </a:rPr>
                <a:t>Moving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72000" y="5279023"/>
              <a:ext cx="1200000" cy="25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/>
              <a:r>
                <a:rPr sz="1000" b="0"/>
                <a:t>stop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ER図（Entity Relationship Diagram）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33" name="グループ 33"/>
          <p:cNvGrpSpPr/>
          <p:nvPr/>
        </p:nvGrpSpPr>
        <p:grpSpPr>
          <a:xfrm>
            <a:off x="6019516" y="4036394"/>
            <a:ext cx="2400000" cy="1889769"/>
            <a:chOff x="6019516" y="4036394"/>
            <a:chExt cx="2400000" cy="1889769"/>
          </a:xfrm>
        </p:grpSpPr>
        <p:sp>
          <p:nvSpPr>
            <p:cNvPr id="4" name="Rectangle 3"/>
            <p:cNvSpPr/>
            <p:nvPr/>
          </p:nvSpPr>
          <p:spPr>
            <a:xfrm>
              <a:off x="6019516" y="4606163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5" name="Rectangle 4"/>
            <p:cNvSpPr/>
            <p:nvPr/>
          </p:nvSpPr>
          <p:spPr>
            <a:xfrm>
              <a:off x="6019516" y="4606163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CUSTOMER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6019516" y="5026163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id  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6019516" y="5326163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0"/>
                <a:t>  name             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6019516" y="5626163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email             </a:t>
              </a:r>
              <a:r>
                <a:rPr sz="800" b="1">
                  <a:solidFill>
                    <a:srgbClr val="008000"/>
                  </a:solidFill>
                </a:rPr>
                <a:t>  UK</a:t>
              </a:r>
              <a:r>
                <a:rPr sz="800" i="1">
                  <a:solidFill>
                    <a:srgbClr val="828282"/>
                  </a:solidFill>
                </a:rPr>
                <a:t>  "Email address"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071062" y="4326250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655013" y="4036394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places</a:t>
              </a:r>
            </a:p>
          </p:txBody>
        </p:sp>
      </p:grpSp>
      <p:grpSp>
        <p:nvGrpSpPr>
          <p:cNvPr id="34" name="グループ 34"/>
          <p:cNvGrpSpPr/>
          <p:nvPr/>
        </p:nvGrpSpPr>
        <p:grpSpPr>
          <a:xfrm>
            <a:off x="5045176" y="2502705"/>
            <a:ext cx="3441624" cy="1599913"/>
            <a:chOff x="5045176" y="2502705"/>
            <a:chExt cx="3441624" cy="1599913"/>
          </a:xfrm>
        </p:grpSpPr>
        <p:sp>
          <p:nvSpPr>
            <p:cNvPr id="9" name="Rectangle 8"/>
            <p:cNvSpPr/>
            <p:nvPr/>
          </p:nvSpPr>
          <p:spPr>
            <a:xfrm>
              <a:off x="6086800" y="2502705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10" name="Rectangle 9"/>
            <p:cNvSpPr/>
            <p:nvPr/>
          </p:nvSpPr>
          <p:spPr>
            <a:xfrm>
              <a:off x="6086800" y="2502705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ORDER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086800" y="2922705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id  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86800" y="3222705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1"/>
                <a:t>  customer_id       </a:t>
              </a:r>
              <a:r>
                <a:rPr sz="800" b="1">
                  <a:solidFill>
                    <a:srgbClr val="0046B4"/>
                  </a:solidFill>
                </a:rPr>
                <a:t>  FK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86800" y="3522705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date      </a:t>
              </a:r>
              <a:r>
                <a:rPr sz="900" b="0"/>
                <a:t>  ordered_at        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085253" y="3882618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44964" y="278525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45176" y="2721483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contains</a:t>
              </a:r>
            </a:p>
          </p:txBody>
        </p:sp>
      </p:grpSp>
      <p:grpSp>
        <p:nvGrpSpPr>
          <p:cNvPr id="35" name="グループ 35"/>
          <p:cNvGrpSpPr/>
          <p:nvPr/>
        </p:nvGrpSpPr>
        <p:grpSpPr>
          <a:xfrm>
            <a:off x="2496601" y="1800200"/>
            <a:ext cx="2741836" cy="1546006"/>
            <a:chOff x="2496601" y="1800200"/>
            <a:chExt cx="2741836" cy="1546006"/>
          </a:xfrm>
        </p:grpSpPr>
        <p:sp>
          <p:nvSpPr>
            <p:cNvPr id="14" name="Rectangle 13"/>
            <p:cNvSpPr/>
            <p:nvPr/>
          </p:nvSpPr>
          <p:spPr>
            <a:xfrm>
              <a:off x="2496601" y="1800200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15" name="Rectangle 14"/>
            <p:cNvSpPr/>
            <p:nvPr/>
          </p:nvSpPr>
          <p:spPr>
            <a:xfrm>
              <a:off x="2496601" y="1800200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LINE-ITEM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496601" y="2220200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productCode       </a:t>
              </a:r>
              <a:r>
                <a:rPr sz="800" b="1">
                  <a:solidFill>
                    <a:srgbClr val="C40000"/>
                  </a:solidFill>
                </a:rPr>
                <a:t>  PK,FK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496601" y="2520200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int       </a:t>
              </a:r>
              <a:r>
                <a:rPr sz="900" b="0"/>
                <a:t>  quantity          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96601" y="2820200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float     </a:t>
              </a:r>
              <a:r>
                <a:rPr sz="900" b="0"/>
                <a:t>  pricePerUnit     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88437" y="261765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1..*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690327" y="3126206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</p:grpSp>
      <p:grpSp>
        <p:nvGrpSpPr>
          <p:cNvPr id="36" name="グループ 36"/>
          <p:cNvGrpSpPr/>
          <p:nvPr/>
        </p:nvGrpSpPr>
        <p:grpSpPr>
          <a:xfrm>
            <a:off x="657200" y="3090233"/>
            <a:ext cx="2835950" cy="1747075"/>
            <a:chOff x="657200" y="3090233"/>
            <a:chExt cx="2835950" cy="1747075"/>
          </a:xfrm>
        </p:grpSpPr>
        <p:sp>
          <p:nvSpPr>
            <p:cNvPr id="19" name="Rectangle 18"/>
            <p:cNvSpPr/>
            <p:nvPr/>
          </p:nvSpPr>
          <p:spPr>
            <a:xfrm>
              <a:off x="657200" y="3517308"/>
              <a:ext cx="2400000" cy="1320000"/>
            </a:xfrm>
            <a:prstGeom prst="rect">
              <a:avLst/>
            </a:prstGeom>
            <a:noFill/>
            <a:ln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/>
          </p:txBody>
        </p:sp>
        <p:sp>
          <p:nvSpPr>
            <p:cNvPr id="20" name="Rectangle 19"/>
            <p:cNvSpPr/>
            <p:nvPr/>
          </p:nvSpPr>
          <p:spPr>
            <a:xfrm>
              <a:off x="657200" y="3517308"/>
              <a:ext cx="2400000" cy="420000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/>
            <a:lstStyle/>
            <a:p>
              <a:pPr algn="ctr"/>
              <a:r>
                <a:rPr sz="1100" b="1">
                  <a:solidFill>
                    <a:srgbClr val="FFFFFF"/>
                  </a:solidFill>
                </a:rPr>
                <a:t>PRODUCT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57200" y="3937308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1"/>
                <a:t>  code              </a:t>
              </a:r>
              <a:r>
                <a:rPr sz="800" b="1">
                  <a:solidFill>
                    <a:srgbClr val="C40000"/>
                  </a:solidFill>
                </a:rPr>
                <a:t>  PK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7200" y="4237308"/>
              <a:ext cx="2400000" cy="300000"/>
            </a:xfrm>
            <a:prstGeom prst="rect">
              <a:avLst/>
            </a:prstGeom>
            <a:solidFill>
              <a:srgbClr val="EBF1FC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string    </a:t>
              </a:r>
              <a:r>
                <a:rPr sz="900" b="0"/>
                <a:t>  name              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57200" y="4537308"/>
              <a:ext cx="2400000" cy="3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none" lIns="80000" tIns="30000" rIns="80000" bIns="30000"/>
            <a:lstStyle/>
            <a:p>
              <a:pPr algn="ctr"/>
              <a:r>
                <a:rPr sz="900">
                  <a:solidFill>
                    <a:srgbClr val="646464"/>
                  </a:solidFill>
                </a:rPr>
                <a:t>float     </a:t>
              </a:r>
              <a:r>
                <a:rPr sz="900" b="0"/>
                <a:t>  price             </a:t>
              </a:r>
              <a:r>
                <a:rPr sz="800" i="1">
                  <a:solidFill>
                    <a:srgbClr val="828282"/>
                  </a:solidFill>
                </a:rPr>
                <a:t>  "Unit price"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3473" y="3291302"/>
              <a:ext cx="350000" cy="22000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b="1">
                  <a:solidFill>
                    <a:srgbClr val="323232"/>
                  </a:solidFill>
                </a:rPr>
                <a:t>0..*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93150" y="3090233"/>
              <a:ext cx="1200000" cy="240000"/>
            </a:xfrm>
            <a:prstGeom prst="rect">
              <a:avLst/>
            </a:prstGeom>
            <a:solidFill>
              <a:srgbClr val="F5F5FF"/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sz="900" i="1">
                  <a:solidFill>
                    <a:srgbClr val="505050"/>
                  </a:solidFill>
                </a:rPr>
                <a:t>includes</a:t>
              </a:r>
            </a:p>
          </p:txBody>
        </p:sp>
      </p:grpSp>
      <p:cxnSp>
        <p:nvCxnSpPr>
          <p:cNvPr id="37" name="Connector 36"/>
          <p:cNvCxnSpPr>
            <a:stCxn id="4" idx="0"/>
            <a:endCxn id="9" idx="2"/>
          </p:cNvCxnSpPr>
          <p:nvPr/>
        </p:nvCxnSpPr>
        <p:spPr>
          <a:xfrm flipV="1">
            <a:off x="7219516" y="3822705"/>
            <a:ext cx="67284" cy="783458"/>
          </a:xfrm>
          <a:prstGeom prst="line">
            <a:avLst/>
          </a:prstGeom>
          <a:ln>
            <a:solidFill>
              <a:srgbClr val="32323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9" idx="1"/>
            <a:endCxn id="14" idx="3"/>
          </p:cNvCxnSpPr>
          <p:nvPr/>
        </p:nvCxnSpPr>
        <p:spPr>
          <a:xfrm flipH="1" flipV="1">
            <a:off x="4896601" y="2460200"/>
            <a:ext cx="1190199" cy="702505"/>
          </a:xfrm>
          <a:prstGeom prst="line">
            <a:avLst/>
          </a:prstGeom>
          <a:ln>
            <a:solidFill>
              <a:srgbClr val="32323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19" idx="3"/>
            <a:endCxn id="14" idx="1"/>
          </p:cNvCxnSpPr>
          <p:nvPr/>
        </p:nvCxnSpPr>
        <p:spPr>
          <a:xfrm flipV="1" flipH="1">
            <a:off x="2496601" y="2460200"/>
            <a:ext cx="560599" cy="1717108"/>
          </a:xfrm>
          <a:prstGeom prst="line">
            <a:avLst/>
          </a:prstGeom>
          <a:ln>
            <a:solidFill>
              <a:srgbClr val="32323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7. ユーザージャーニー図（User Journey）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5431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b="1">
                <a:solidFill>
                  <a:srgbClr val="1E1E3C"/>
                </a:solidFill>
              </a:rPr>
              <a:t>オンラインショッピング体験</a:t>
            </a:r>
          </a:p>
        </p:txBody>
      </p:sp>
      <p:sp>
        <p:nvSpPr>
          <p:cNvPr id="5" name="Oval 4"/>
          <p:cNvSpPr/>
          <p:nvPr/>
        </p:nvSpPr>
        <p:spPr>
          <a:xfrm>
            <a:off x="537200" y="2263315"/>
            <a:ext cx="160000" cy="16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57200" y="2143315"/>
            <a:ext cx="720000" cy="4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>
                <a:solidFill>
                  <a:srgbClr val="28283C"/>
                </a:solidFill>
              </a:rPr>
              <a:t>ユーザー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57200" y="2143315"/>
            <a:ext cx="3539800" cy="796569"/>
          </a:xfrm>
          <a:prstGeom prst="roundRect">
            <a:avLst/>
          </a:prstGeom>
          <a:solidFill>
            <a:srgbClr val="5B4A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商品探し</a:t>
            </a:r>
          </a:p>
        </p:txBody>
      </p:sp>
      <p:sp>
        <p:nvSpPr>
          <p:cNvPr id="8" name="Oval 7"/>
          <p:cNvSpPr/>
          <p:nvPr/>
        </p:nvSpPr>
        <p:spPr>
          <a:xfrm>
            <a:off x="16029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5972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サイト訪問</a:t>
            </a:r>
          </a:p>
        </p:txBody>
      </p:sp>
      <p:sp>
        <p:nvSpPr>
          <p:cNvPr id="10" name="Oval 9"/>
          <p:cNvSpPr/>
          <p:nvPr/>
        </p:nvSpPr>
        <p:spPr>
          <a:xfrm>
            <a:off x="20355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27995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😐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7938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検索実行</a:t>
            </a:r>
          </a:p>
        </p:txBody>
      </p:sp>
      <p:sp>
        <p:nvSpPr>
          <p:cNvPr id="13" name="Oval 12"/>
          <p:cNvSpPr/>
          <p:nvPr/>
        </p:nvSpPr>
        <p:spPr>
          <a:xfrm>
            <a:off x="32321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39961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9904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5B4A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商品選択</a:t>
            </a:r>
          </a:p>
        </p:txBody>
      </p:sp>
      <p:sp>
        <p:nvSpPr>
          <p:cNvPr id="16" name="Oval 15"/>
          <p:cNvSpPr/>
          <p:nvPr/>
        </p:nvSpPr>
        <p:spPr>
          <a:xfrm>
            <a:off x="44287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147000" y="2143315"/>
            <a:ext cx="3539800" cy="796569"/>
          </a:xfrm>
          <a:prstGeom prst="roundRect">
            <a:avLst/>
          </a:prstGeom>
          <a:solidFill>
            <a:srgbClr val="2E64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200" b="1">
                <a:solidFill>
                  <a:srgbClr val="FFFFFF"/>
                </a:solidFill>
              </a:rPr>
              <a:t>購入</a:t>
            </a:r>
          </a:p>
        </p:txBody>
      </p:sp>
      <p:sp>
        <p:nvSpPr>
          <p:cNvPr id="18" name="Oval 17"/>
          <p:cNvSpPr/>
          <p:nvPr/>
        </p:nvSpPr>
        <p:spPr>
          <a:xfrm>
            <a:off x="51927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1870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カートに追加</a:t>
            </a:r>
          </a:p>
        </p:txBody>
      </p:sp>
      <p:sp>
        <p:nvSpPr>
          <p:cNvPr id="20" name="Oval 19"/>
          <p:cNvSpPr/>
          <p:nvPr/>
        </p:nvSpPr>
        <p:spPr>
          <a:xfrm>
            <a:off x="56253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63893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😢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3836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決済手続き</a:t>
            </a:r>
          </a:p>
        </p:txBody>
      </p:sp>
      <p:sp>
        <p:nvSpPr>
          <p:cNvPr id="23" name="Oval 22"/>
          <p:cNvSpPr/>
          <p:nvPr/>
        </p:nvSpPr>
        <p:spPr>
          <a:xfrm>
            <a:off x="68219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7585901" y="2969884"/>
            <a:ext cx="1055197" cy="1055197"/>
          </a:xfrm>
          <a:prstGeom prst="ellipse">
            <a:avLst/>
          </a:prstGeom>
          <a:solidFill>
            <a:srgbClr val="FFFDC8"/>
          </a:solidFill>
          <a:ln w="9525">
            <a:solidFill>
              <a:srgbClr val="C8B4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1600"/>
              <a:t>😊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580200" y="4095081"/>
            <a:ext cx="1066600" cy="1274168"/>
          </a:xfrm>
          <a:prstGeom prst="roundRect">
            <a:avLst/>
          </a:prstGeom>
          <a:solidFill>
            <a:srgbClr val="F5F5FA"/>
          </a:solidFill>
          <a:ln w="19050">
            <a:solidFill>
              <a:srgbClr val="2E64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>
                <a:solidFill>
                  <a:srgbClr val="28283C"/>
                </a:solidFill>
              </a:rPr>
              <a:t>注文完了</a:t>
            </a:r>
          </a:p>
        </p:txBody>
      </p:sp>
      <p:sp>
        <p:nvSpPr>
          <p:cNvPr id="26" name="Oval 25"/>
          <p:cNvSpPr/>
          <p:nvPr/>
        </p:nvSpPr>
        <p:spPr>
          <a:xfrm>
            <a:off x="8018500" y="5672705"/>
            <a:ext cx="190000" cy="190000"/>
          </a:xfrm>
          <a:prstGeom prst="ellipse">
            <a:avLst/>
          </a:prstGeom>
          <a:solidFill>
            <a:srgbClr val="8FBC8F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8a. 円グラフ（Pie Chart） - パーセント表示（showData なし）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8b. 円グラフ（Pie Chart） - パーセント + 実数値表示（showData あり）: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9. 象限チャート（Quadrant Chart）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3620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000" b="1">
                <a:solidFill>
                  <a:srgbClr val="1E1E3C"/>
                </a:solidFill>
              </a:rPr>
              <a:t>製品ポートフォリオ分析</a:t>
            </a:r>
          </a:p>
        </p:txBody>
      </p:sp>
      <p:sp>
        <p:nvSpPr>
          <p:cNvPr id="5" name="Rectangle 4"/>
          <p:cNvSpPr/>
          <p:nvPr/>
        </p:nvSpPr>
        <p:spPr>
          <a:xfrm>
            <a:off x="1033272" y="1962277"/>
            <a:ext cx="3826764" cy="1878275"/>
          </a:xfrm>
          <a:prstGeom prst="rect">
            <a:avLst/>
          </a:prstGeom>
          <a:solidFill>
            <a:srgbClr val="D0E4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860036" y="1962277"/>
            <a:ext cx="3826764" cy="1878275"/>
          </a:xfrm>
          <a:prstGeom prst="rect">
            <a:avLst/>
          </a:prstGeom>
          <a:solidFill>
            <a:srgbClr val="ECE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1033272" y="3840552"/>
            <a:ext cx="3826764" cy="1878275"/>
          </a:xfrm>
          <a:prstGeom prst="rect">
            <a:avLst/>
          </a:prstGeom>
          <a:solidFill>
            <a:srgbClr val="FFF4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860036" y="3840552"/>
            <a:ext cx="3826764" cy="1878275"/>
          </a:xfrm>
          <a:prstGeom prst="rect">
            <a:avLst/>
          </a:prstGeom>
          <a:solidFill>
            <a:srgbClr val="D0FF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033272" y="1962277"/>
            <a:ext cx="7653528" cy="3756550"/>
          </a:xfrm>
          <a:prstGeom prst="rect">
            <a:avLst/>
          </a:prstGeom>
          <a:noFill/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cxnSp>
        <p:nvCxnSpPr>
          <p:cNvPr id="10" name="Connector 9"/>
          <p:cNvCxnSpPr/>
          <p:nvPr/>
        </p:nvCxnSpPr>
        <p:spPr>
          <a:xfrm>
            <a:off x="1033272" y="3840552"/>
            <a:ext cx="7653528" cy="0"/>
          </a:xfrm>
          <a:prstGeom prst="line">
            <a:avLst/>
          </a:prstGeom>
          <a:ln w="12700">
            <a:solidFill>
              <a:srgbClr val="A0A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>
            <a:off x="4860036" y="1962277"/>
            <a:ext cx="0" cy="3756550"/>
          </a:xfrm>
          <a:prstGeom prst="line">
            <a:avLst/>
          </a:prstGeom>
          <a:ln w="12700">
            <a:solidFill>
              <a:srgbClr val="A0A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83272" y="2012277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2850A0"/>
                </a:solidFill>
              </a:rPr>
              <a:t>問題児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10036" y="2012277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503CA0"/>
                </a:solidFill>
              </a:rPr>
              <a:t>スター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3272" y="3890552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78641E"/>
                </a:solidFill>
              </a:rPr>
              <a:t>負け犬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10036" y="3890552"/>
            <a:ext cx="3726764" cy="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>
                <a:solidFill>
                  <a:srgbClr val="1E7846"/>
                </a:solidFill>
              </a:rPr>
              <a:t>金のなる木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33272" y="5718827"/>
            <a:ext cx="3826764" cy="4073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低成長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60036" y="5718827"/>
            <a:ext cx="3826764" cy="4073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1100">
                <a:solidFill>
                  <a:srgbClr val="505064"/>
                </a:solidFill>
              </a:rPr>
              <a:t>高成長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-193901" y="4501653"/>
            <a:ext cx="1878275" cy="5560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低シェア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93901" y="2623378"/>
            <a:ext cx="1878275" cy="5560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100">
                <a:solidFill>
                  <a:srgbClr val="505064"/>
                </a:solidFill>
              </a:rPr>
              <a:t>高シェア</a:t>
            </a:r>
          </a:p>
        </p:txBody>
      </p:sp>
      <p:sp>
        <p:nvSpPr>
          <p:cNvPr id="20" name="Oval 19"/>
          <p:cNvSpPr/>
          <p:nvPr/>
        </p:nvSpPr>
        <p:spPr>
          <a:xfrm>
            <a:off x="6343116" y="2665961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990741" y="2786211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製品A</a:t>
            </a:r>
          </a:p>
        </p:txBody>
      </p:sp>
      <p:sp>
        <p:nvSpPr>
          <p:cNvPr id="22" name="Oval 21"/>
          <p:cNvSpPr/>
          <p:nvPr/>
        </p:nvSpPr>
        <p:spPr>
          <a:xfrm>
            <a:off x="3281705" y="304161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929330" y="316186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製品B</a:t>
            </a:r>
          </a:p>
        </p:txBody>
      </p:sp>
      <p:sp>
        <p:nvSpPr>
          <p:cNvPr id="24" name="Oval 23"/>
          <p:cNvSpPr/>
          <p:nvPr/>
        </p:nvSpPr>
        <p:spPr>
          <a:xfrm>
            <a:off x="2516352" y="454423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2163977" y="466448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製品C</a:t>
            </a:r>
          </a:p>
        </p:txBody>
      </p:sp>
      <p:sp>
        <p:nvSpPr>
          <p:cNvPr id="26" name="Oval 25"/>
          <p:cNvSpPr/>
          <p:nvPr/>
        </p:nvSpPr>
        <p:spPr>
          <a:xfrm>
            <a:off x="7108469" y="4544237"/>
            <a:ext cx="95250" cy="95250"/>
          </a:xfrm>
          <a:prstGeom prst="ellipse">
            <a:avLst/>
          </a:prstGeom>
          <a:solidFill>
            <a:srgbClr val="808080"/>
          </a:solidFill>
          <a:ln w="9525">
            <a:solidFill>
              <a:srgbClr val="505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756094" y="4664487"/>
            <a:ext cx="800000" cy="20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1000">
                <a:solidFill>
                  <a:srgbClr val="323232"/>
                </a:solidFill>
              </a:rPr>
              <a:t>製品D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10. 要件図（Requirement Diagram）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pSp>
        <p:nvGrpSpPr>
          <p:cNvPr id="7" name="Group 6"/>
          <p:cNvGrpSpPr/>
          <p:nvPr/>
        </p:nvGrpSpPr>
        <p:grpSpPr>
          <a:xfrm>
            <a:off x="2372000" y="2933181"/>
            <a:ext cx="2000000" cy="1860000"/>
            <a:chOff x="2372000" y="2933181"/>
            <a:chExt cx="2000000" cy="1860000"/>
          </a:xfrm>
        </p:grpSpPr>
        <p:sp>
          <p:nvSpPr>
            <p:cNvPr id="4" name="Rectangle 3"/>
            <p:cNvSpPr/>
            <p:nvPr/>
          </p:nvSpPr>
          <p:spPr>
            <a:xfrm>
              <a:off x="2372000" y="2933181"/>
              <a:ext cx="2000000" cy="320000"/>
            </a:xfrm>
            <a:prstGeom prst="rect">
              <a:avLst/>
            </a:prstGeom>
            <a:solidFill>
              <a:srgbClr val="A0C8F0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30000" bIns="30000"/>
            <a:lstStyle/>
            <a:p>
              <a:pPr algn="ctr"/>
              <a:r>
                <a:rPr sz="900" i="1">
                  <a:solidFill>
                    <a:srgbClr val="1E1E3C"/>
                  </a:solidFill>
                </a:rPr>
                <a:t>&lt;&lt;Requirement&gt;&gt;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2372000" y="3253181"/>
              <a:ext cx="2000000" cy="380000"/>
            </a:xfrm>
            <a:prstGeom prst="rect">
              <a:avLst/>
            </a:prstGeom>
            <a:solidFill>
              <a:srgbClr val="D0E8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40000" bIns="40000"/>
            <a:lstStyle/>
            <a:p>
              <a:pPr algn="ctr"/>
              <a:r>
                <a:rPr sz="1100" b="1" i="0">
                  <a:solidFill>
                    <a:srgbClr val="1E1E3C"/>
                  </a:solidFill>
                </a:rPr>
                <a:t>test_req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372000" y="3633181"/>
              <a:ext cx="2000000" cy="1160000"/>
            </a:xfrm>
            <a:prstGeom prst="rect">
              <a:avLst/>
            </a:prstGeom>
            <a:solidFill>
              <a:srgbClr val="EEF7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60000" tIns="40000" bIns="40000"/>
            <a:lstStyle/>
            <a:p>
              <a:pPr algn="l"/>
              <a:r>
                <a:rPr sz="900" b="0">
                  <a:solidFill>
                    <a:srgbClr val="282828"/>
                  </a:solidFill>
                </a:rPr>
                <a:t>ID: 1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Text: </a:t>
              </a:r>
              <a:r>
                <a:rPr sz="900" b="0" i="0">
                  <a:solidFill>
                    <a:srgbClr val="282828"/>
                  </a:solidFill>
                </a:rPr>
                <a:t>システムは99.9%の可用性を持つこと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Risk: High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Verification: Test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772000" y="2933181"/>
            <a:ext cx="2000000" cy="1860000"/>
            <a:chOff x="4772000" y="2933181"/>
            <a:chExt cx="2000000" cy="1860000"/>
          </a:xfrm>
        </p:grpSpPr>
        <p:sp>
          <p:nvSpPr>
            <p:cNvPr id="8" name="Rectangle 7"/>
            <p:cNvSpPr/>
            <p:nvPr/>
          </p:nvSpPr>
          <p:spPr>
            <a:xfrm>
              <a:off x="4772000" y="2933181"/>
              <a:ext cx="2000000" cy="320000"/>
            </a:xfrm>
            <a:prstGeom prst="rect">
              <a:avLst/>
            </a:prstGeom>
            <a:solidFill>
              <a:srgbClr val="C8A0F0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30000" bIns="30000"/>
            <a:lstStyle/>
            <a:p>
              <a:pPr algn="ctr"/>
              <a:r>
                <a:rPr sz="900" i="1">
                  <a:solidFill>
                    <a:srgbClr val="1E1E3C"/>
                  </a:solidFill>
                </a:rPr>
                <a:t>&lt;&lt;Functional Requirement&gt;&gt;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772000" y="3253181"/>
              <a:ext cx="2000000" cy="380000"/>
            </a:xfrm>
            <a:prstGeom prst="rect">
              <a:avLst/>
            </a:prstGeom>
            <a:solidFill>
              <a:srgbClr val="E8D0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lIns="60000" rIns="60000" tIns="40000" bIns="40000"/>
            <a:lstStyle/>
            <a:p>
              <a:pPr algn="ctr"/>
              <a:r>
                <a:rPr sz="1100" b="1" i="0">
                  <a:solidFill>
                    <a:srgbClr val="1E1E3C"/>
                  </a:solidFill>
                </a:rPr>
                <a:t>login_req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72000" y="3633181"/>
              <a:ext cx="2000000" cy="1160000"/>
            </a:xfrm>
            <a:prstGeom prst="rect">
              <a:avLst/>
            </a:prstGeom>
            <a:solidFill>
              <a:srgbClr val="F7EEFF"/>
            </a:solidFill>
            <a:ln w="12700">
              <a:solidFill>
                <a:srgbClr val="646E8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wrap="square" lIns="80000" rIns="60000" tIns="40000" bIns="40000"/>
            <a:lstStyle/>
            <a:p>
              <a:pPr algn="l"/>
              <a:r>
                <a:rPr sz="900" b="0">
                  <a:solidFill>
                    <a:srgbClr val="282828"/>
                  </a:solidFill>
                </a:rPr>
                <a:t>ID: 2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Text: </a:t>
              </a:r>
              <a:r>
                <a:rPr sz="900" b="0" i="0">
                  <a:solidFill>
                    <a:srgbClr val="282828"/>
                  </a:solidFill>
                </a:rPr>
                <a:t>ユーザーはログインできること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Risk: Medium</a:t>
              </a:r>
            </a:p>
            <a:p>
              <a:pPr algn="l"/>
              <a:r>
                <a:rPr sz="900" b="0">
                  <a:solidFill>
                    <a:srgbClr val="282828"/>
                  </a:solidFill>
                </a:rPr>
                <a:t>Verification: Inspection</a:t>
              </a:r>
            </a:p>
          </p:txBody>
        </p:sp>
      </p:grpSp>
      <p:cxnSp>
        <p:nvCxnSpPr>
          <p:cNvPr id="12" name="Connector 11"/>
          <p:cNvCxnSpPr>
            <a:stCxn id="5" idx="3"/>
            <a:endCxn id="9" idx="1"/>
          </p:cNvCxnSpPr>
          <p:nvPr/>
        </p:nvCxnSpPr>
        <p:spPr>
          <a:xfrm>
            <a:off x="4372000" y="3443181"/>
            <a:ext cx="400000" cy="0"/>
          </a:xfrm>
          <a:prstGeom prst="line">
            <a:avLst/>
          </a:prstGeom>
          <a:ln w="12700">
            <a:solidFill>
              <a:srgbClr val="505A6E"/>
            </a:solidFill>
            <a:headEnd type="arrow" w="med" len="me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2000" y="3318181"/>
            <a:ext cx="800000" cy="2500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sz="900" i="1">
                <a:solidFill>
                  <a:srgbClr val="3C3C50"/>
                </a:solidFill>
              </a:rPr>
              <a:t>«traces»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11a. Gitグラフ — 基本構造（LR方向）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2797000" y="4238181"/>
            <a:ext cx="4000000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3597000" y="3488181"/>
            <a:ext cx="16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707200" y="4138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07200" y="3388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5197000" y="3488181"/>
            <a:ext cx="800000" cy="75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26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34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217000" y="3308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5017000" y="3308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58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892000" y="4133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6617000" y="4058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3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initial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feat: add login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7000" y="369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fix: typo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97000" y="369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feat: add API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 develop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97000" y="4448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release: v1.0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段落テスト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複数の段落を含むスライドも正しく処理されます。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11b. Gitグラフ — コミットタイプ全種（NORMAL/REVERSE/HIGHLIGHT）とタグ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3197000" y="3863181"/>
            <a:ext cx="32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6" name="Oval 5"/>
          <p:cNvSpPr/>
          <p:nvPr/>
        </p:nvSpPr>
        <p:spPr>
          <a:xfrm>
            <a:off x="30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38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900" b="1">
                <a:solidFill>
                  <a:srgbClr val="FFFFFF"/>
                </a:solidFill>
              </a:rPr>
              <a:t>✕</a:t>
            </a:r>
          </a:p>
        </p:txBody>
      </p:sp>
      <p:sp>
        <p:nvSpPr>
          <p:cNvPr id="8" name="Rectangle 7"/>
          <p:cNvSpPr/>
          <p:nvPr/>
        </p:nvSpPr>
        <p:spPr>
          <a:xfrm>
            <a:off x="4617000" y="3683181"/>
            <a:ext cx="360000" cy="360000"/>
          </a:xfrm>
          <a:prstGeom prst="rect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54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6217000" y="36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29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start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v1.0.0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Normal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Reverse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Highlight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Tagged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Normal2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11c. Gitグラフ — 複数ブランチ・マージ・チェリーピック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1597000" y="4613181"/>
            <a:ext cx="4000000" cy="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1597000" y="3113181"/>
            <a:ext cx="6400000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1597000" y="3863181"/>
            <a:ext cx="5600000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707200" y="4513181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07200" y="301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release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3997000" y="3113181"/>
            <a:ext cx="800000" cy="15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4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2217000" y="368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30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3817000" y="293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6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4692000" y="45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EC706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5417000" y="443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6217000" y="3683181"/>
            <a:ext cx="360000" cy="360000"/>
          </a:xfrm>
          <a:prstGeom prst="ellipse">
            <a:avLst/>
          </a:prstGeom>
          <a:solidFill>
            <a:srgbClr val="A769C8"/>
          </a:solidFill>
          <a:ln w="19050">
            <a:solidFill>
              <a:srgbClr val="7449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700" b="1">
                <a:solidFill>
                  <a:srgbClr val="FFFFFF"/>
                </a:solidFill>
              </a:rPr>
              <a:t>cp</a:t>
            </a:r>
          </a:p>
        </p:txBody>
      </p:sp>
      <p:sp>
        <p:nvSpPr>
          <p:cNvPr id="19" name="Oval 18"/>
          <p:cNvSpPr/>
          <p:nvPr/>
        </p:nvSpPr>
        <p:spPr>
          <a:xfrm>
            <a:off x="7017000" y="368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817000" y="293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4547000" y="418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merge-tag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47000" y="34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ZERO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ONE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97000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9700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TWO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6-84c98a7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97000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THREE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97000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C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11d. Gitグラフ — Git Flowモデル（hotfix/feature/release）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1407204" y="5363181"/>
            <a:ext cx="6026304" cy="0"/>
          </a:xfrm>
          <a:prstGeom prst="line">
            <a:avLst/>
          </a:prstGeom>
          <a:ln w="38100">
            <a:solidFill>
              <a:srgbClr val="AF7A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1407204" y="2363181"/>
            <a:ext cx="753288" cy="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2913780" y="3113181"/>
            <a:ext cx="5273016" cy="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3667068" y="3863181"/>
            <a:ext cx="1506576" cy="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5926932" y="4613181"/>
            <a:ext cx="753288" cy="0"/>
          </a:xfrm>
          <a:prstGeom prst="line">
            <a:avLst/>
          </a:prstGeom>
          <a:ln w="38100">
            <a:solidFill>
              <a:srgbClr val="5DADE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707200" y="5263181"/>
            <a:ext cx="700000" cy="200000"/>
          </a:xfrm>
          <a:prstGeom prst="roundRect">
            <a:avLst/>
          </a:prstGeom>
          <a:solidFill>
            <a:srgbClr val="AF7AC5"/>
          </a:solidFill>
          <a:ln w="9525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07200" y="2263181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hotfix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07200" y="3013181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develop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07200" y="3763181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feature/login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7200" y="4513181"/>
            <a:ext cx="700000" cy="200000"/>
          </a:xfrm>
          <a:prstGeom prst="roundRect">
            <a:avLst/>
          </a:prstGeom>
          <a:solidFill>
            <a:srgbClr val="5DADE2"/>
          </a:solidFill>
          <a:ln w="9525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release/v1.0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2160492" y="2363181"/>
            <a:ext cx="753288" cy="30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V="1">
            <a:off x="5173644" y="3113181"/>
            <a:ext cx="753288" cy="750000"/>
          </a:xfrm>
          <a:prstGeom prst="line">
            <a:avLst/>
          </a:prstGeom>
          <a:ln w="25400">
            <a:solidFill>
              <a:srgbClr val="EC7063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6680220" y="4613181"/>
            <a:ext cx="753288" cy="750000"/>
          </a:xfrm>
          <a:prstGeom prst="line">
            <a:avLst/>
          </a:prstGeom>
          <a:ln w="25400">
            <a:solidFill>
              <a:srgbClr val="5DADE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6680220" y="3113181"/>
            <a:ext cx="1506576" cy="1500000"/>
          </a:xfrm>
          <a:prstGeom prst="line">
            <a:avLst/>
          </a:prstGeom>
          <a:ln w="25400">
            <a:solidFill>
              <a:srgbClr val="5DADE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1227204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980492" y="2183181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900" b="1">
                <a:solidFill>
                  <a:srgbClr val="FFFFFF"/>
                </a:solidFill>
              </a:rPr>
              <a:t>✕</a:t>
            </a:r>
          </a:p>
        </p:txBody>
      </p:sp>
      <p:sp>
        <p:nvSpPr>
          <p:cNvPr id="20" name="Oval 19"/>
          <p:cNvSpPr/>
          <p:nvPr/>
        </p:nvSpPr>
        <p:spPr>
          <a:xfrm>
            <a:off x="2733780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2808780" y="525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AF7AC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3487068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4240356" y="3683181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993644" y="3683181"/>
            <a:ext cx="360000" cy="360000"/>
          </a:xfrm>
          <a:prstGeom prst="rect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5746932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5821932" y="30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6500220" y="4433181"/>
            <a:ext cx="360000" cy="360000"/>
          </a:xfrm>
          <a:prstGeom prst="ellipse">
            <a:avLst/>
          </a:prstGeom>
          <a:solidFill>
            <a:srgbClr val="5DADE2"/>
          </a:solidFill>
          <a:ln w="19050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7253508" y="5183181"/>
            <a:ext cx="360000" cy="360000"/>
          </a:xfrm>
          <a:prstGeom prst="ellipse">
            <a:avLst/>
          </a:prstGeom>
          <a:solidFill>
            <a:srgbClr val="AF7AC5"/>
          </a:solidFill>
          <a:ln w="19050">
            <a:solidFill>
              <a:srgbClr val="7A558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7328508" y="525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AF7AC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8006796" y="2933181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081796" y="3008181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ounded Rectangle 31"/>
          <p:cNvSpPr/>
          <p:nvPr/>
        </p:nvSpPr>
        <p:spPr>
          <a:xfrm>
            <a:off x="2663780" y="49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v0.1.1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430220" y="418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v1.0-rc1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183508" y="4933181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v1.0.0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07204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init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60492" y="2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hotfix-1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13780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merge-hotfix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267068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dev-1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20356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login-1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73644" y="40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login-2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26932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merge-login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80220" y="48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rc-1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033508" y="557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release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786796" y="3323181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600">
                <a:solidFill>
                  <a:srgbClr val="505050"/>
                </a:solidFill>
              </a:rPr>
              <a:t>back-merge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11e. Gitグラフ — TB方向（上→下）とbranch order指定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>
            <a:off x="3447000" y="2050200"/>
            <a:ext cx="0" cy="400000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>
            <a:off x="5697000" y="2050200"/>
            <a:ext cx="0" cy="2400000"/>
          </a:xfrm>
          <a:prstGeom prst="line">
            <a:avLst/>
          </a:prstGeom>
          <a:ln w="38100">
            <a:solidFill>
              <a:srgbClr val="5DADE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>
            <a:off x="4947000" y="2050200"/>
            <a:ext cx="0" cy="1600000"/>
          </a:xfrm>
          <a:prstGeom prst="line">
            <a:avLst/>
          </a:prstGeom>
          <a:ln w="38100">
            <a:solidFill>
              <a:srgbClr val="EC706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>
            <a:off x="4197000" y="2050200"/>
            <a:ext cx="0" cy="80000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097000" y="1725200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47000" y="1725200"/>
            <a:ext cx="700000" cy="200000"/>
          </a:xfrm>
          <a:prstGeom prst="roundRect">
            <a:avLst/>
          </a:prstGeom>
          <a:solidFill>
            <a:srgbClr val="5DADE2"/>
          </a:solidFill>
          <a:ln w="9525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97000" y="1725200"/>
            <a:ext cx="700000" cy="200000"/>
          </a:xfrm>
          <a:prstGeom prst="roundRect">
            <a:avLst/>
          </a:prstGeom>
          <a:solidFill>
            <a:srgbClr val="EC7063"/>
          </a:solidFill>
          <a:ln w="9525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test2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47000" y="1725200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test3</a:t>
            </a:r>
          </a:p>
        </p:txBody>
      </p:sp>
      <p:cxnSp>
        <p:nvCxnSpPr>
          <p:cNvPr id="12" name="Connector 11"/>
          <p:cNvCxnSpPr/>
          <p:nvPr/>
        </p:nvCxnSpPr>
        <p:spPr>
          <a:xfrm flipH="1">
            <a:off x="3447000" y="2850200"/>
            <a:ext cx="750000" cy="3200000"/>
          </a:xfrm>
          <a:prstGeom prst="line">
            <a:avLst/>
          </a:prstGeom>
          <a:ln w="25400">
            <a:solidFill>
              <a:srgbClr val="58D68D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267000" y="18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017000" y="2670200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4767000" y="3470200"/>
            <a:ext cx="360000" cy="360000"/>
          </a:xfrm>
          <a:prstGeom prst="ellipse">
            <a:avLst/>
          </a:prstGeom>
          <a:solidFill>
            <a:srgbClr val="EC7063"/>
          </a:solidFill>
          <a:ln w="19050">
            <a:solidFill>
              <a:srgbClr val="A54E4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5517000" y="4270200"/>
            <a:ext cx="360000" cy="360000"/>
          </a:xfrm>
          <a:prstGeom prst="ellipse">
            <a:avLst/>
          </a:prstGeom>
          <a:solidFill>
            <a:srgbClr val="5DADE2"/>
          </a:solidFill>
          <a:ln w="19050">
            <a:solidFill>
              <a:srgbClr val="417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3267000" y="50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3267000" y="5870200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3342000" y="5945200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E8A8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717000" y="5950200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merged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000" y="19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start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07000" y="27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t3-1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57000" y="35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t2-1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07000" y="43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t1-1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57000" y="51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main-1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57000" y="5960200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mT3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11f. Gitグラフ — BT方向（下→上）とメッセージ付きコミット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cxnSp>
        <p:nvCxnSpPr>
          <p:cNvPr id="4" name="Connector 3"/>
          <p:cNvCxnSpPr/>
          <p:nvPr/>
        </p:nvCxnSpPr>
        <p:spPr>
          <a:xfrm flipV="1">
            <a:off x="4947000" y="2426163"/>
            <a:ext cx="0" cy="3200000"/>
          </a:xfrm>
          <a:prstGeom prst="line">
            <a:avLst/>
          </a:prstGeom>
          <a:ln w="38100">
            <a:solidFill>
              <a:srgbClr val="58D6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 flipV="1">
            <a:off x="4197000" y="4026163"/>
            <a:ext cx="0" cy="1600000"/>
          </a:xfrm>
          <a:prstGeom prst="line">
            <a:avLst/>
          </a:prstGeom>
          <a:ln w="38100">
            <a:solidFill>
              <a:srgbClr val="E8A83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4597000" y="1725200"/>
            <a:ext cx="700000" cy="200000"/>
          </a:xfrm>
          <a:prstGeom prst="roundRect">
            <a:avLst/>
          </a:prstGeom>
          <a:solidFill>
            <a:srgbClr val="58D68D"/>
          </a:solidFill>
          <a:ln w="9525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7000" y="1725200"/>
            <a:ext cx="700000" cy="200000"/>
          </a:xfrm>
          <a:prstGeom prst="roundRect">
            <a:avLst/>
          </a:prstGeom>
          <a:solidFill>
            <a:srgbClr val="E8A838"/>
          </a:solidFill>
          <a:ln w="9525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800" b="1">
                <a:solidFill>
                  <a:srgbClr val="FFFFFF"/>
                </a:solidFill>
              </a:rPr>
              <a:t>feature</a:t>
            </a:r>
          </a:p>
        </p:txBody>
      </p:sp>
      <p:cxnSp>
        <p:nvCxnSpPr>
          <p:cNvPr id="8" name="Connector 7"/>
          <p:cNvCxnSpPr/>
          <p:nvPr/>
        </p:nvCxnSpPr>
        <p:spPr>
          <a:xfrm flipV="1">
            <a:off x="4197000" y="3226163"/>
            <a:ext cx="750000" cy="800000"/>
          </a:xfrm>
          <a:prstGeom prst="line">
            <a:avLst/>
          </a:prstGeom>
          <a:ln w="25400">
            <a:solidFill>
              <a:srgbClr val="E8A838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767000" y="54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017000" y="4646163"/>
            <a:ext cx="360000" cy="360000"/>
          </a:xfrm>
          <a:prstGeom prst="rect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017000" y="3846163"/>
            <a:ext cx="360000" cy="360000"/>
          </a:xfrm>
          <a:prstGeom prst="ellipse">
            <a:avLst/>
          </a:prstGeom>
          <a:solidFill>
            <a:srgbClr val="E8A838"/>
          </a:solidFill>
          <a:ln w="19050">
            <a:solidFill>
              <a:srgbClr val="A2752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4767000" y="30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4842000" y="3121163"/>
            <a:ext cx="210000" cy="2100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58D6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4767000" y="2246163"/>
            <a:ext cx="360000" cy="360000"/>
          </a:xfrm>
          <a:prstGeom prst="ellipse">
            <a:avLst/>
          </a:prstGeom>
          <a:solidFill>
            <a:srgbClr val="58D68D"/>
          </a:solidFill>
          <a:ln w="19050">
            <a:solidFill>
              <a:srgbClr val="3D95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217000" y="55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v1.0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217000" y="31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v2.0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17000" y="2326163"/>
            <a:ext cx="500000" cy="200000"/>
          </a:xfrm>
          <a:prstGeom prst="roundRect">
            <a:avLst/>
          </a:prstGeom>
          <a:solidFill>
            <a:srgbClr val="FFFDCE"/>
          </a:solidFill>
          <a:ln w="9525">
            <a:solidFill>
              <a:srgbClr val="9682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/>
          <a:lstStyle/>
          <a:p>
            <a:pPr algn="ctr"/>
            <a:r>
              <a:rPr sz="650" b="0">
                <a:solidFill>
                  <a:srgbClr val="504600"/>
                </a:solidFill>
              </a:rPr>
              <a:t>v2.0.1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57000" y="55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v1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07000" y="47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f1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07000" y="39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f2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57000" y="31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merge-f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57000" y="2336163"/>
            <a:ext cx="800000" cy="18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600">
                <a:solidFill>
                  <a:srgbClr val="505050"/>
                </a:solidFill>
              </a:rPr>
              <a:t>v2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12. マインドマップ（Mindmap）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3822000" y="3573181"/>
            <a:ext cx="1500000" cy="580000"/>
          </a:xfrm>
          <a:prstGeom prst="ellipse">
            <a:avLst/>
          </a:prstGeom>
          <a:solidFill>
            <a:srgbClr val="4646B4"/>
          </a:solidFill>
          <a:ln>
            <a:solidFill>
              <a:srgbClr val="1E1E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600">
                <a:solidFill>
                  <a:srgbClr val="FFFFFF"/>
                </a:solidFill>
              </a:rPr>
              <a:t>プログラミング言語</a:t>
            </a:r>
          </a:p>
        </p:txBody>
      </p:sp>
      <p:sp>
        <p:nvSpPr>
          <p:cNvPr id="5" name="Rectangle 4"/>
          <p:cNvSpPr/>
          <p:nvPr/>
        </p:nvSpPr>
        <p:spPr>
          <a:xfrm>
            <a:off x="5270072" y="4264839"/>
            <a:ext cx="1100000" cy="440000"/>
          </a:xfrm>
          <a:prstGeom prst="roundRect">
            <a:avLst/>
          </a:prstGeom>
          <a:solidFill>
            <a:srgbClr val="E74C3C"/>
          </a:solidFill>
          <a:ln>
            <a:solidFill>
              <a:srgbClr val="BF241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スクリプト系</a:t>
            </a:r>
          </a:p>
        </p:txBody>
      </p:sp>
      <p:sp>
        <p:nvSpPr>
          <p:cNvPr id="6" name="Rectangle 5"/>
          <p:cNvSpPr/>
          <p:nvPr/>
        </p:nvSpPr>
        <p:spPr>
          <a:xfrm>
            <a:off x="7399912" y="4146883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Python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658145" y="4941497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Ruby</a:t>
            </a:r>
          </a:p>
        </p:txBody>
      </p:sp>
      <p:sp>
        <p:nvSpPr>
          <p:cNvPr id="8" name="Rectangle 7"/>
          <p:cNvSpPr/>
          <p:nvPr/>
        </p:nvSpPr>
        <p:spPr>
          <a:xfrm>
            <a:off x="5344542" y="5451282"/>
            <a:ext cx="820000" cy="330000"/>
          </a:xfrm>
          <a:prstGeom prst="ellipse">
            <a:avLst/>
          </a:prstGeom>
          <a:solidFill>
            <a:srgbClr val="F0938A"/>
          </a:solidFill>
          <a:ln>
            <a:solidFill>
              <a:srgbClr val="C86B6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JavaScript</a:t>
            </a:r>
          </a:p>
        </p:txBody>
      </p:sp>
      <p:sp>
        <p:nvSpPr>
          <p:cNvPr id="9" name="Rectangle 8"/>
          <p:cNvSpPr/>
          <p:nvPr/>
        </p:nvSpPr>
        <p:spPr>
          <a:xfrm>
            <a:off x="3074805" y="4414704"/>
            <a:ext cx="1100000" cy="440000"/>
          </a:xfrm>
          <a:prstGeom prst="rect">
            <a:avLst/>
          </a:prstGeom>
          <a:solidFill>
            <a:srgbClr val="E67E22"/>
          </a:solidFill>
          <a:ln>
            <a:solidFill>
              <a:srgbClr val="BE5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静的型付け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60033" y="5559452"/>
            <a:ext cx="820000" cy="330000"/>
          </a:xfrm>
          <a:prstGeom prst="hexagon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Rust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67609" y="5241228"/>
            <a:ext cx="820000" cy="330000"/>
          </a:xfrm>
          <a:prstGeom prst="hexagon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Go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09168" y="4569509"/>
            <a:ext cx="820000" cy="330000"/>
          </a:xfrm>
          <a:prstGeom prst="roundRect">
            <a:avLst/>
          </a:prstGeom>
          <a:solidFill>
            <a:srgbClr val="F0B17A"/>
          </a:solidFill>
          <a:ln>
            <a:solidFill>
              <a:srgbClr val="C8895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Java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03044" y="3418830"/>
            <a:ext cx="1100000" cy="440000"/>
          </a:xfrm>
          <a:prstGeom prst="roundRect">
            <a:avLst/>
          </a:prstGeom>
          <a:solidFill>
            <a:srgbClr val="F1C40F"/>
          </a:solidFill>
          <a:ln>
            <a:solidFill>
              <a:srgbClr val="C99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関数型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7184" y="3698181"/>
            <a:ext cx="820000" cy="330000"/>
          </a:xfrm>
          <a:prstGeom prst="irregularSeal1">
            <a:avLst/>
          </a:prstGeom>
          <a:solidFill>
            <a:srgbClr val="F6DB6F"/>
          </a:solidFill>
          <a:ln>
            <a:solidFill>
              <a:srgbClr val="CEB3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Haskell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09168" y="2826853"/>
            <a:ext cx="820000" cy="330000"/>
          </a:xfrm>
          <a:prstGeom prst="irregularSeal1">
            <a:avLst/>
          </a:prstGeom>
          <a:solidFill>
            <a:srgbClr val="F6DB6F"/>
          </a:solidFill>
          <a:ln>
            <a:solidFill>
              <a:srgbClr val="CEB34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Erlang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21017" y="2712546"/>
            <a:ext cx="1100000" cy="440000"/>
          </a:xfrm>
          <a:prstGeom prst="roundRect">
            <a:avLst/>
          </a:prstGeom>
          <a:solidFill>
            <a:srgbClr val="27AE60"/>
          </a:solidFill>
          <a:ln>
            <a:solidFill>
              <a:srgbClr val="0086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Web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67609" y="2155134"/>
            <a:ext cx="820000" cy="330000"/>
          </a:xfrm>
          <a:prstGeom prst="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HTML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60033" y="1836910"/>
            <a:ext cx="820000" cy="330000"/>
          </a:xfrm>
          <a:prstGeom prst="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CSS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44542" y="1945080"/>
            <a:ext cx="820000" cy="330000"/>
          </a:xfrm>
          <a:prstGeom prst="roundRect">
            <a:avLst/>
          </a:prstGeom>
          <a:solidFill>
            <a:srgbClr val="7DCE9F"/>
          </a:solidFill>
          <a:ln>
            <a:solidFill>
              <a:srgbClr val="55A67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TypeScript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98416" y="3207517"/>
            <a:ext cx="1100000" cy="440000"/>
          </a:xfrm>
          <a:prstGeom prst="cloud">
            <a:avLst/>
          </a:prstGeom>
          <a:solidFill>
            <a:srgbClr val="1ABC9C"/>
          </a:solidFill>
          <a:ln>
            <a:solidFill>
              <a:srgbClr val="00947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300">
                <a:solidFill>
                  <a:srgbClr val="1E1E1E"/>
                </a:solidFill>
              </a:rPr>
              <a:t>クエリ言語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658145" y="2454865"/>
            <a:ext cx="820000" cy="330000"/>
          </a:xfrm>
          <a:prstGeom prst="rect">
            <a:avLst/>
          </a:prstGeom>
          <a:solidFill>
            <a:srgbClr val="75D6C3"/>
          </a:solidFill>
          <a:ln>
            <a:solidFill>
              <a:srgbClr val="4DAE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SQL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99912" y="3249479"/>
            <a:ext cx="820000" cy="330000"/>
          </a:xfrm>
          <a:prstGeom prst="rect">
            <a:avLst/>
          </a:prstGeom>
          <a:solidFill>
            <a:srgbClr val="75D6C3"/>
          </a:solidFill>
          <a:ln>
            <a:solidFill>
              <a:srgbClr val="4DAE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r>
              <a:rPr sz="1100">
                <a:solidFill>
                  <a:srgbClr val="1E1E1E"/>
                </a:solidFill>
              </a:rPr>
              <a:t>GraphQL</a:t>
            </a:r>
          </a:p>
        </p:txBody>
      </p:sp>
      <p:cxnSp>
        <p:nvCxnSpPr>
          <p:cNvPr id="23" name="Connector 22"/>
          <p:cNvCxnSpPr>
            <a:stCxn id="4" idx="3"/>
            <a:endCxn id="5" idx="1"/>
          </p:cNvCxnSpPr>
          <p:nvPr/>
        </p:nvCxnSpPr>
        <p:spPr>
          <a:xfrm flipH="1">
            <a:off x="5270072" y="3863181"/>
            <a:ext cx="51928" cy="621658"/>
          </a:xfrm>
          <a:prstGeom prst="curvedConnector3">
            <a:avLst/>
          </a:prstGeom>
          <a:ln w="25400">
            <a:solidFill>
              <a:srgbClr val="E74C3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>
            <a:stCxn id="5" idx="3"/>
            <a:endCxn id="6" idx="1"/>
          </p:cNvCxnSpPr>
          <p:nvPr/>
        </p:nvCxnSpPr>
        <p:spPr>
          <a:xfrm flipV="1">
            <a:off x="6370072" y="4311883"/>
            <a:ext cx="1029840" cy="172956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>
            <a:stCxn id="5" idx="3"/>
            <a:endCxn id="7" idx="1"/>
          </p:cNvCxnSpPr>
          <p:nvPr/>
        </p:nvCxnSpPr>
        <p:spPr>
          <a:xfrm>
            <a:off x="6370072" y="4484839"/>
            <a:ext cx="288073" cy="621658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>
            <a:stCxn id="5" idx="2"/>
            <a:endCxn id="8" idx="0"/>
          </p:cNvCxnSpPr>
          <p:nvPr/>
        </p:nvCxnSpPr>
        <p:spPr>
          <a:xfrm flipH="1">
            <a:off x="5754542" y="4704839"/>
            <a:ext cx="65530" cy="746443"/>
          </a:xfrm>
          <a:prstGeom prst="curvedConnector3">
            <a:avLst/>
          </a:prstGeom>
          <a:ln w="25400">
            <a:solidFill>
              <a:srgbClr val="F093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>
            <a:stCxn id="4" idx="1"/>
            <a:endCxn id="9" idx="3"/>
          </p:cNvCxnSpPr>
          <p:nvPr/>
        </p:nvCxnSpPr>
        <p:spPr>
          <a:xfrm>
            <a:off x="3822000" y="3863181"/>
            <a:ext cx="352805" cy="771523"/>
          </a:xfrm>
          <a:prstGeom prst="curvedConnector3">
            <a:avLst/>
          </a:prstGeom>
          <a:ln w="25400">
            <a:solidFill>
              <a:srgbClr val="E67E2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or 27"/>
          <p:cNvCxnSpPr>
            <a:stCxn id="9" idx="2"/>
            <a:endCxn id="10" idx="0"/>
          </p:cNvCxnSpPr>
          <p:nvPr/>
        </p:nvCxnSpPr>
        <p:spPr>
          <a:xfrm>
            <a:off x="3624805" y="4854704"/>
            <a:ext cx="545228" cy="704748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stCxn id="9" idx="1"/>
            <a:endCxn id="11" idx="3"/>
          </p:cNvCxnSpPr>
          <p:nvPr/>
        </p:nvCxnSpPr>
        <p:spPr>
          <a:xfrm>
            <a:off x="3074805" y="4634704"/>
            <a:ext cx="12804" cy="771524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>
            <a:stCxn id="9" idx="1"/>
            <a:endCxn id="12" idx="3"/>
          </p:cNvCxnSpPr>
          <p:nvPr/>
        </p:nvCxnSpPr>
        <p:spPr>
          <a:xfrm flipH="1">
            <a:off x="2029168" y="4634704"/>
            <a:ext cx="1045637" cy="99805"/>
          </a:xfrm>
          <a:prstGeom prst="curvedConnector3">
            <a:avLst/>
          </a:prstGeom>
          <a:ln w="25400">
            <a:solidFill>
              <a:srgbClr val="F0B17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30"/>
          <p:cNvCxnSpPr>
            <a:stCxn id="4" idx="1"/>
            <a:endCxn id="13" idx="3"/>
          </p:cNvCxnSpPr>
          <p:nvPr/>
        </p:nvCxnSpPr>
        <p:spPr>
          <a:xfrm flipH="1" flipV="1">
            <a:off x="3503044" y="3638830"/>
            <a:ext cx="318956" cy="224351"/>
          </a:xfrm>
          <a:prstGeom prst="curvedConnector3">
            <a:avLst/>
          </a:prstGeom>
          <a:ln w="25400">
            <a:solidFill>
              <a:srgbClr val="F1C40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>
            <a:stCxn id="13" idx="1"/>
            <a:endCxn id="14" idx="3"/>
          </p:cNvCxnSpPr>
          <p:nvPr/>
        </p:nvCxnSpPr>
        <p:spPr>
          <a:xfrm flipH="1">
            <a:off x="1647184" y="3638830"/>
            <a:ext cx="755860" cy="224351"/>
          </a:xfrm>
          <a:prstGeom prst="curvedConnector3">
            <a:avLst/>
          </a:prstGeom>
          <a:ln w="25400">
            <a:solidFill>
              <a:srgbClr val="F6DB6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>
            <a:stCxn id="13" idx="1"/>
            <a:endCxn id="15" idx="3"/>
          </p:cNvCxnSpPr>
          <p:nvPr/>
        </p:nvCxnSpPr>
        <p:spPr>
          <a:xfrm flipH="1" flipV="1">
            <a:off x="2029168" y="2991853"/>
            <a:ext cx="373876" cy="646977"/>
          </a:xfrm>
          <a:prstGeom prst="curvedConnector3">
            <a:avLst/>
          </a:prstGeom>
          <a:ln w="25400">
            <a:solidFill>
              <a:srgbClr val="F6DB6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or 33"/>
          <p:cNvCxnSpPr>
            <a:stCxn id="4" idx="0"/>
            <a:endCxn id="16" idx="2"/>
          </p:cNvCxnSpPr>
          <p:nvPr/>
        </p:nvCxnSpPr>
        <p:spPr>
          <a:xfrm flipH="1" flipV="1">
            <a:off x="4371017" y="3152546"/>
            <a:ext cx="200983" cy="420635"/>
          </a:xfrm>
          <a:prstGeom prst="curvedConnector3">
            <a:avLst/>
          </a:prstGeom>
          <a:ln w="25400">
            <a:solidFill>
              <a:srgbClr val="27AE6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>
            <a:stCxn id="16" idx="1"/>
            <a:endCxn id="17" idx="3"/>
          </p:cNvCxnSpPr>
          <p:nvPr/>
        </p:nvCxnSpPr>
        <p:spPr>
          <a:xfrm flipH="1" flipV="1">
            <a:off x="3087609" y="2320134"/>
            <a:ext cx="733408" cy="612412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35"/>
          <p:cNvCxnSpPr>
            <a:stCxn id="16" idx="0"/>
            <a:endCxn id="18" idx="2"/>
          </p:cNvCxnSpPr>
          <p:nvPr/>
        </p:nvCxnSpPr>
        <p:spPr>
          <a:xfrm flipH="1" flipV="1">
            <a:off x="4170033" y="2166910"/>
            <a:ext cx="200984" cy="545636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or 36"/>
          <p:cNvCxnSpPr>
            <a:stCxn id="16" idx="3"/>
            <a:endCxn id="19" idx="1"/>
          </p:cNvCxnSpPr>
          <p:nvPr/>
        </p:nvCxnSpPr>
        <p:spPr>
          <a:xfrm flipV="1">
            <a:off x="4921017" y="2110080"/>
            <a:ext cx="423525" cy="822466"/>
          </a:xfrm>
          <a:prstGeom prst="curvedConnector3">
            <a:avLst/>
          </a:prstGeom>
          <a:ln w="25400">
            <a:solidFill>
              <a:srgbClr val="7DCE9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 37"/>
          <p:cNvCxnSpPr>
            <a:stCxn id="4" idx="3"/>
            <a:endCxn id="20" idx="1"/>
          </p:cNvCxnSpPr>
          <p:nvPr/>
        </p:nvCxnSpPr>
        <p:spPr>
          <a:xfrm flipV="1">
            <a:off x="5322000" y="3427517"/>
            <a:ext cx="176416" cy="435664"/>
          </a:xfrm>
          <a:prstGeom prst="curvedConnector3">
            <a:avLst/>
          </a:prstGeom>
          <a:ln w="25400">
            <a:solidFill>
              <a:srgbClr val="1ABC9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38"/>
          <p:cNvCxnSpPr>
            <a:stCxn id="20" idx="3"/>
            <a:endCxn id="21" idx="1"/>
          </p:cNvCxnSpPr>
          <p:nvPr/>
        </p:nvCxnSpPr>
        <p:spPr>
          <a:xfrm flipV="1">
            <a:off x="6598416" y="2619865"/>
            <a:ext cx="59729" cy="807652"/>
          </a:xfrm>
          <a:prstGeom prst="curvedConnector3">
            <a:avLst/>
          </a:prstGeom>
          <a:ln w="25400">
            <a:solidFill>
              <a:srgbClr val="75D6C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 39"/>
          <p:cNvCxnSpPr>
            <a:stCxn id="20" idx="3"/>
            <a:endCxn id="22" idx="1"/>
          </p:cNvCxnSpPr>
          <p:nvPr/>
        </p:nvCxnSpPr>
        <p:spPr>
          <a:xfrm flipV="1">
            <a:off x="6598416" y="3414479"/>
            <a:ext cx="801496" cy="13038"/>
          </a:xfrm>
          <a:prstGeom prst="curvedConnector3">
            <a:avLst/>
          </a:prstGeom>
          <a:ln w="25400">
            <a:solidFill>
              <a:srgbClr val="75D6C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13a. タイムライン — 基本（section なし・複数イベント）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History of Social Media Platform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33745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845434" y="3849151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17200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LinkedIn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200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2002</a:t>
            </a:r>
          </a:p>
        </p:txBody>
      </p:sp>
      <p:sp>
        <p:nvSpPr>
          <p:cNvPr id="9" name="Oval 8"/>
          <p:cNvSpPr/>
          <p:nvPr/>
        </p:nvSpPr>
        <p:spPr>
          <a:xfrm>
            <a:off x="2021091" y="3849151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692857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Facebook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692857" y="2052796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Google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2857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2004</a:t>
            </a:r>
          </a:p>
        </p:txBody>
      </p:sp>
      <p:sp>
        <p:nvSpPr>
          <p:cNvPr id="13" name="Oval 12"/>
          <p:cNvSpPr/>
          <p:nvPr/>
        </p:nvSpPr>
        <p:spPr>
          <a:xfrm>
            <a:off x="3196748" y="3849151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868514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YouTube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8514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2005</a:t>
            </a:r>
          </a:p>
        </p:txBody>
      </p:sp>
      <p:sp>
        <p:nvSpPr>
          <p:cNvPr id="16" name="Oval 15"/>
          <p:cNvSpPr/>
          <p:nvPr/>
        </p:nvSpPr>
        <p:spPr>
          <a:xfrm>
            <a:off x="4372405" y="3849151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044171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Twitter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14171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2006</a:t>
            </a:r>
          </a:p>
        </p:txBody>
      </p:sp>
      <p:sp>
        <p:nvSpPr>
          <p:cNvPr id="19" name="Oval 18"/>
          <p:cNvSpPr/>
          <p:nvPr/>
        </p:nvSpPr>
        <p:spPr>
          <a:xfrm>
            <a:off x="5548062" y="3849151"/>
            <a:ext cx="399188" cy="399188"/>
          </a:xfrm>
          <a:prstGeom prst="ellipse">
            <a:avLst/>
          </a:prstGeom>
          <a:solidFill>
            <a:srgbClr val="B488D1"/>
          </a:solidFill>
          <a:ln w="1905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5219828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DDC9EA"/>
          </a:solidFill>
          <a:ln w="1270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Tumblr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89828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2007</a:t>
            </a:r>
          </a:p>
        </p:txBody>
      </p:sp>
      <p:sp>
        <p:nvSpPr>
          <p:cNvPr id="22" name="Oval 21"/>
          <p:cNvSpPr/>
          <p:nvPr/>
        </p:nvSpPr>
        <p:spPr>
          <a:xfrm>
            <a:off x="6723719" y="3849151"/>
            <a:ext cx="399188" cy="399188"/>
          </a:xfrm>
          <a:prstGeom prst="ellipse">
            <a:avLst/>
          </a:prstGeom>
          <a:solidFill>
            <a:srgbClr val="FFCF8C"/>
          </a:solidFill>
          <a:ln w="1905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395485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FFE9CB"/>
          </a:solidFill>
          <a:ln w="1270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Instagram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365485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2008</a:t>
            </a:r>
          </a:p>
        </p:txBody>
      </p:sp>
      <p:sp>
        <p:nvSpPr>
          <p:cNvPr id="25" name="Oval 24"/>
          <p:cNvSpPr/>
          <p:nvPr/>
        </p:nvSpPr>
        <p:spPr>
          <a:xfrm>
            <a:off x="7899376" y="3849151"/>
            <a:ext cx="399188" cy="399188"/>
          </a:xfrm>
          <a:prstGeom prst="ellipse">
            <a:avLst/>
          </a:prstGeom>
          <a:solidFill>
            <a:srgbClr val="64C0C0"/>
          </a:solidFill>
          <a:ln w="1905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ounded Rectangle 25"/>
          <p:cNvSpPr/>
          <p:nvPr/>
        </p:nvSpPr>
        <p:spPr>
          <a:xfrm>
            <a:off x="7571142" y="2893203"/>
            <a:ext cx="1055657" cy="790407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Pinterest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41142" y="4393881"/>
            <a:ext cx="1115657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2010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13b. タイムライン — section グループ化（産業革命）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Timeline of Industrial Revolution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93776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17th-20th century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94960" y="2052796"/>
            <a:ext cx="329184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21st century</a:t>
            </a:r>
          </a:p>
        </p:txBody>
      </p:sp>
      <p:sp>
        <p:nvSpPr>
          <p:cNvPr id="8" name="Oval 7"/>
          <p:cNvSpPr/>
          <p:nvPr/>
        </p:nvSpPr>
        <p:spPr>
          <a:xfrm>
            <a:off x="108056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Machinery, Water power, Steam power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720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1.0</a:t>
            </a:r>
          </a:p>
        </p:txBody>
      </p:sp>
      <p:sp>
        <p:nvSpPr>
          <p:cNvPr id="11" name="Oval 10"/>
          <p:cNvSpPr/>
          <p:nvPr/>
        </p:nvSpPr>
        <p:spPr>
          <a:xfrm>
            <a:off x="272648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16312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Electricity, Internal combustion engine, Mass production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3312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2.0</a:t>
            </a:r>
          </a:p>
        </p:txBody>
      </p:sp>
      <p:sp>
        <p:nvSpPr>
          <p:cNvPr id="14" name="Oval 13"/>
          <p:cNvSpPr/>
          <p:nvPr/>
        </p:nvSpPr>
        <p:spPr>
          <a:xfrm>
            <a:off x="43724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80904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Electronics, Computers, Automation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7904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3.0</a:t>
            </a:r>
          </a:p>
        </p:txBody>
      </p:sp>
      <p:sp>
        <p:nvSpPr>
          <p:cNvPr id="17" name="Oval 16"/>
          <p:cNvSpPr/>
          <p:nvPr/>
        </p:nvSpPr>
        <p:spPr>
          <a:xfrm>
            <a:off x="601832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5496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Internet, Robotics, Internet of Things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496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4.0</a:t>
            </a:r>
          </a:p>
        </p:txBody>
      </p:sp>
      <p:sp>
        <p:nvSpPr>
          <p:cNvPr id="20" name="Oval 19"/>
          <p:cNvSpPr/>
          <p:nvPr/>
        </p:nvSpPr>
        <p:spPr>
          <a:xfrm>
            <a:off x="766424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7100880" y="2582333"/>
            <a:ext cx="1525920" cy="1630814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Artificial intelligence, Big data, 3D printing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70880" y="4923418"/>
            <a:ext cx="158592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Industry 5.0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13c. タイムライン — テキスト折り返し・&lt;br&gt;強制改行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England's History Timeline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Stone Age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Bronze Age</a:t>
            </a:r>
          </a:p>
        </p:txBody>
      </p:sp>
      <p:sp>
        <p:nvSpPr>
          <p:cNvPr id="8" name="Oval 7"/>
          <p:cNvSpPr/>
          <p:nvPr/>
        </p:nvSpPr>
        <p:spPr>
          <a:xfrm>
            <a:off x="12863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Britain's oldest known house was built in Orkney, Scotland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72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7600 BC</a:t>
            </a:r>
          </a:p>
        </p:txBody>
      </p:sp>
      <p:sp>
        <p:nvSpPr>
          <p:cNvPr id="11" name="Oval 10"/>
          <p:cNvSpPr/>
          <p:nvPr/>
        </p:nvSpPr>
        <p:spPr>
          <a:xfrm>
            <a:off x="33437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5746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Sea levels rise and Britain becomes an island.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 The people who live here are hunter-gatherers.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446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6000 BC</a:t>
            </a:r>
          </a:p>
        </p:txBody>
      </p:sp>
      <p:sp>
        <p:nvSpPr>
          <p:cNvPr id="14" name="Oval 13"/>
          <p:cNvSpPr/>
          <p:nvPr/>
        </p:nvSpPr>
        <p:spPr>
          <a:xfrm>
            <a:off x="54011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6320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People arrive from Europe and settle in Britain.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They bring farming and metalworking.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632000" y="2582333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New styles of pottery and ways of burying the dead appear.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020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2300 BC</a:t>
            </a:r>
          </a:p>
        </p:txBody>
      </p:sp>
      <p:sp>
        <p:nvSpPr>
          <p:cNvPr id="18" name="Oval 17"/>
          <p:cNvSpPr/>
          <p:nvPr/>
        </p:nvSpPr>
        <p:spPr>
          <a:xfrm>
            <a:off x="74585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689400" y="3422740"/>
            <a:ext cx="1937400" cy="790407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The last major building works are completed at Stonehenge.</a:t>
            </a:r>
          </a:p>
          <a:p>
            <a:pPr algn="ctr">
              <a:defRPr sz="900" b="0">
                <a:solidFill>
                  <a:srgbClr val="1E1E3C"/>
                </a:solidFill>
              </a:defRPr>
            </a:pPr>
            <a:r>
              <a:t> People now bury their dead in stone circles.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594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2200 BC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13d. タイムライン — 同行複数イベント・継続行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MermaidChart 2023 Timeline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2023 Q1 </a:t>
            </a:r>
          </a:p>
          <a:p>
            <a:pPr algn="ctr">
              <a:defRPr sz="1100" b="1">
                <a:solidFill>
                  <a:srgbClr val="996B2A"/>
                </a:solidFill>
              </a:defRPr>
            </a:pPr>
            <a:r>
              <a:t> Release Personal Tier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572000" y="2052796"/>
            <a:ext cx="41148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2023 Q2 </a:t>
            </a:r>
          </a:p>
          <a:p>
            <a:pPr algn="ctr">
              <a:defRPr sz="1100" b="1">
                <a:solidFill>
                  <a:srgbClr val="34755A"/>
                </a:solidFill>
              </a:defRPr>
            </a:pPr>
            <a:r>
              <a:t> Release XYZ Tier</a:t>
            </a:r>
          </a:p>
        </p:txBody>
      </p:sp>
      <p:sp>
        <p:nvSpPr>
          <p:cNvPr id="8" name="Oval 7"/>
          <p:cNvSpPr/>
          <p:nvPr/>
        </p:nvSpPr>
        <p:spPr>
          <a:xfrm>
            <a:off x="12863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5172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172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1b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17200" y="2582334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1c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2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1</a:t>
            </a:r>
          </a:p>
        </p:txBody>
      </p:sp>
      <p:sp>
        <p:nvSpPr>
          <p:cNvPr id="13" name="Oval 12"/>
          <p:cNvSpPr/>
          <p:nvPr/>
        </p:nvSpPr>
        <p:spPr>
          <a:xfrm>
            <a:off x="334370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25746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2a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5746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2b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446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2</a:t>
            </a:r>
          </a:p>
        </p:txBody>
      </p:sp>
      <p:sp>
        <p:nvSpPr>
          <p:cNvPr id="17" name="Oval 16"/>
          <p:cNvSpPr/>
          <p:nvPr/>
        </p:nvSpPr>
        <p:spPr>
          <a:xfrm>
            <a:off x="54011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46320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3a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320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3b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632000" y="2582334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3c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020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3</a:t>
            </a:r>
          </a:p>
        </p:txBody>
      </p:sp>
      <p:sp>
        <p:nvSpPr>
          <p:cNvPr id="22" name="Oval 21"/>
          <p:cNvSpPr/>
          <p:nvPr/>
        </p:nvSpPr>
        <p:spPr>
          <a:xfrm>
            <a:off x="745850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689400" y="3702876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4a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689400" y="3142605"/>
            <a:ext cx="19374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sub-point 4b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59400" y="4923418"/>
            <a:ext cx="19974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Bullet 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順序なしリスト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第1レベルのアイテム</a:t>
            </a:r>
          </a:p>
          <a:p>
            <a:pPr/>
            <a:r>
              <a:rPr sz="1800"/>
              <a:t>第1レベルのアイテム2</a:t>
            </a:r>
          </a:p>
          <a:p>
            <a:pPr lvl="1"/>
            <a:r>
              <a:rPr sz="1800"/>
              <a:t>第2レベル（ネスト）</a:t>
            </a:r>
          </a:p>
          <a:p>
            <a:pPr lvl="1"/>
            <a:r>
              <a:rPr sz="1800"/>
              <a:t>第2レベル（ネスト）2</a:t>
            </a:r>
          </a:p>
          <a:p>
            <a:pPr lvl="2"/>
            <a:r>
              <a:rPr sz="1800"/>
              <a:t>第3レベル（深いネスト）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13e. タイムライン — 日本語・ソフトウェア開発史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ソフトウェア開発史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563282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572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FFE8C7"/>
          </a:solidFill>
          <a:ln w="12700">
            <a:solidFill>
              <a:srgbClr val="D898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6B2A"/>
                </a:solidFill>
              </a:defRPr>
            </a:pPr>
            <a:r>
              <a:t>黎明期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5146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CCEDDF"/>
          </a:solidFill>
          <a:ln w="12700">
            <a:solidFill>
              <a:srgbClr val="4AA6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4755A"/>
                </a:solidFill>
              </a:defRPr>
            </a:pPr>
            <a:r>
              <a:t>普及期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D1E7FF"/>
          </a:solidFill>
          <a:ln w="12700">
            <a:solidFill>
              <a:srgbClr val="5697D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3D6A99"/>
                </a:solidFill>
              </a:defRPr>
            </a:pPr>
            <a:r>
              <a:t>インターネット時代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29400" y="2052796"/>
            <a:ext cx="2057400" cy="529537"/>
          </a:xfrm>
          <a:prstGeom prst="roundRect">
            <a:avLst>
              <a:gd name="adj" fmla="val 1500000000"/>
            </a:avLst>
          </a:prstGeom>
          <a:solidFill>
            <a:srgbClr val="FFD3D2"/>
          </a:solidFill>
          <a:ln w="12700">
            <a:solidFill>
              <a:srgbClr val="D85E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/>
          <a:lstStyle/>
          <a:p>
            <a:pPr algn="ctr">
              <a:defRPr sz="1100" b="1">
                <a:solidFill>
                  <a:srgbClr val="99423F"/>
                </a:solidFill>
              </a:defRPr>
            </a:pPr>
            <a:r>
              <a:t>クラウド・AI時代</a:t>
            </a:r>
          </a:p>
        </p:txBody>
      </p:sp>
      <p:sp>
        <p:nvSpPr>
          <p:cNvPr id="10" name="Oval 9"/>
          <p:cNvSpPr/>
          <p:nvPr/>
        </p:nvSpPr>
        <p:spPr>
          <a:xfrm>
            <a:off x="77195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5172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アセンブリ言語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172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Fortran誕生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72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1950年代</a:t>
            </a:r>
          </a:p>
        </p:txBody>
      </p:sp>
      <p:sp>
        <p:nvSpPr>
          <p:cNvPr id="14" name="Oval 13"/>
          <p:cNvSpPr/>
          <p:nvPr/>
        </p:nvSpPr>
        <p:spPr>
          <a:xfrm>
            <a:off x="1800656" y="4378688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15459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COBOL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5459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BASIC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5459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構造化プログラミング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159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1960年代</a:t>
            </a:r>
          </a:p>
        </p:txBody>
      </p:sp>
      <p:sp>
        <p:nvSpPr>
          <p:cNvPr id="19" name="Oval 18"/>
          <p:cNvSpPr/>
          <p:nvPr/>
        </p:nvSpPr>
        <p:spPr>
          <a:xfrm>
            <a:off x="282935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25746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C言語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5746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Unix開発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5446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1970年代</a:t>
            </a:r>
          </a:p>
        </p:txBody>
      </p:sp>
      <p:sp>
        <p:nvSpPr>
          <p:cNvPr id="23" name="Oval 22"/>
          <p:cNvSpPr/>
          <p:nvPr/>
        </p:nvSpPr>
        <p:spPr>
          <a:xfrm>
            <a:off x="3858056" y="4378688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36033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C++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6033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Macintosh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6033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PC普及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733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1980年代</a:t>
            </a:r>
          </a:p>
        </p:txBody>
      </p:sp>
      <p:sp>
        <p:nvSpPr>
          <p:cNvPr id="28" name="Oval 27"/>
          <p:cNvSpPr/>
          <p:nvPr/>
        </p:nvSpPr>
        <p:spPr>
          <a:xfrm>
            <a:off x="4886756" y="4378688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46320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46320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World Wide Web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6320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オープンソース運動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020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1990年代</a:t>
            </a:r>
          </a:p>
        </p:txBody>
      </p:sp>
      <p:sp>
        <p:nvSpPr>
          <p:cNvPr id="33" name="Oval 32"/>
          <p:cNvSpPr/>
          <p:nvPr/>
        </p:nvSpPr>
        <p:spPr>
          <a:xfrm>
            <a:off x="5915456" y="4378688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ounded Rectangle 33"/>
          <p:cNvSpPr/>
          <p:nvPr/>
        </p:nvSpPr>
        <p:spPr>
          <a:xfrm>
            <a:off x="56607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Python普及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6607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Agile開発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660700" y="2582334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SNS台頭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307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2000年代</a:t>
            </a:r>
          </a:p>
        </p:txBody>
      </p:sp>
      <p:sp>
        <p:nvSpPr>
          <p:cNvPr id="38" name="Oval 37"/>
          <p:cNvSpPr/>
          <p:nvPr/>
        </p:nvSpPr>
        <p:spPr>
          <a:xfrm>
            <a:off x="6944156" y="4378688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66894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クラウドコンピューティング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66894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スマートフォン全盛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6594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2010年代</a:t>
            </a:r>
          </a:p>
        </p:txBody>
      </p:sp>
      <p:sp>
        <p:nvSpPr>
          <p:cNvPr id="42" name="Oval 41"/>
          <p:cNvSpPr/>
          <p:nvPr/>
        </p:nvSpPr>
        <p:spPr>
          <a:xfrm>
            <a:off x="7972856" y="4378688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7718100" y="3702876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AI・機械学習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7718100" y="3142605"/>
            <a:ext cx="9087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大規模言語モデル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88100" y="4923418"/>
            <a:ext cx="968700" cy="1202745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2020年代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13f. タイムライン — section なし・カラーサイクル確認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TextBox 3"/>
          <p:cNvSpPr txBox="1"/>
          <p:nvPr/>
        </p:nvSpPr>
        <p:spPr>
          <a:xfrm>
            <a:off x="457200" y="1600200"/>
            <a:ext cx="8229600" cy="452596"/>
          </a:xfrm>
          <a:prstGeom prst="rect">
            <a:avLst/>
          </a:prstGeom>
          <a:noFill/>
          <a:ln>
            <a:noFill/>
          </a:ln>
        </p:spPr>
        <p:txBody>
          <a:bodyPr wrap="square" tIns="20000"/>
          <a:lstStyle/>
          <a:p>
            <a:pPr algn="ctr">
              <a:defRPr sz="2000" b="1">
                <a:solidFill>
                  <a:srgbClr val="1E1E3C"/>
                </a:solidFill>
              </a:defRPr>
            </a:pPr>
            <a:r>
              <a:t>プログラミング言語の歴史（カラーサイクルデモ）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33745"/>
            <a:ext cx="8229600" cy="30000"/>
          </a:xfrm>
          <a:prstGeom prst="rect">
            <a:avLst/>
          </a:prstGeom>
          <a:solidFill>
            <a:srgbClr val="B4B4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00506" y="3849151"/>
            <a:ext cx="399188" cy="399188"/>
          </a:xfrm>
          <a:prstGeom prst="ellipse">
            <a:avLst/>
          </a:prstGeom>
          <a:solidFill>
            <a:srgbClr val="FFB347"/>
          </a:solidFill>
          <a:ln w="1905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517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DCAC"/>
          </a:solidFill>
          <a:ln w="12700">
            <a:solidFill>
              <a:srgbClr val="CC8F3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Fortran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1957</a:t>
            </a:r>
          </a:p>
        </p:txBody>
      </p:sp>
      <p:sp>
        <p:nvSpPr>
          <p:cNvPr id="9" name="Oval 8"/>
          <p:cNvSpPr/>
          <p:nvPr/>
        </p:nvSpPr>
        <p:spPr>
          <a:xfrm>
            <a:off x="1286306" y="3849151"/>
            <a:ext cx="399188" cy="399188"/>
          </a:xfrm>
          <a:prstGeom prst="ellipse">
            <a:avLst/>
          </a:prstGeom>
          <a:solidFill>
            <a:srgbClr val="58C496"/>
          </a:solidFill>
          <a:ln w="1905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203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3E4CF"/>
          </a:solidFill>
          <a:ln w="12700">
            <a:solidFill>
              <a:srgbClr val="469C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COBOL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73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1959</a:t>
            </a:r>
          </a:p>
        </p:txBody>
      </p:sp>
      <p:sp>
        <p:nvSpPr>
          <p:cNvPr id="12" name="Oval 11"/>
          <p:cNvSpPr/>
          <p:nvPr/>
        </p:nvSpPr>
        <p:spPr>
          <a:xfrm>
            <a:off x="1972106" y="3849151"/>
            <a:ext cx="399188" cy="399188"/>
          </a:xfrm>
          <a:prstGeom prst="ellipse">
            <a:avLst/>
          </a:prstGeom>
          <a:solidFill>
            <a:srgbClr val="66B2FF"/>
          </a:solidFill>
          <a:ln w="1905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18888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ADCFF"/>
          </a:solidFill>
          <a:ln w="12700">
            <a:solidFill>
              <a:srgbClr val="518E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BASIC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88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1964</a:t>
            </a:r>
          </a:p>
        </p:txBody>
      </p:sp>
      <p:sp>
        <p:nvSpPr>
          <p:cNvPr id="15" name="Oval 14"/>
          <p:cNvSpPr/>
          <p:nvPr/>
        </p:nvSpPr>
        <p:spPr>
          <a:xfrm>
            <a:off x="2657906" y="3849151"/>
            <a:ext cx="399188" cy="399188"/>
          </a:xfrm>
          <a:prstGeom prst="ellipse">
            <a:avLst/>
          </a:prstGeom>
          <a:solidFill>
            <a:srgbClr val="FF6F69"/>
          </a:solidFill>
          <a:ln w="1905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25746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BEBB"/>
          </a:solidFill>
          <a:ln w="12700">
            <a:solidFill>
              <a:srgbClr val="CC585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C言語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446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1972</a:t>
            </a:r>
          </a:p>
        </p:txBody>
      </p:sp>
      <p:sp>
        <p:nvSpPr>
          <p:cNvPr id="18" name="Oval 17"/>
          <p:cNvSpPr/>
          <p:nvPr/>
        </p:nvSpPr>
        <p:spPr>
          <a:xfrm>
            <a:off x="3343706" y="3849151"/>
            <a:ext cx="399188" cy="399188"/>
          </a:xfrm>
          <a:prstGeom prst="ellipse">
            <a:avLst/>
          </a:prstGeom>
          <a:solidFill>
            <a:srgbClr val="B488D1"/>
          </a:solidFill>
          <a:ln w="1905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32604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DDC9EA"/>
          </a:solidFill>
          <a:ln w="12700">
            <a:solidFill>
              <a:srgbClr val="906CA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C++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04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1983</a:t>
            </a:r>
          </a:p>
        </p:txBody>
      </p:sp>
      <p:sp>
        <p:nvSpPr>
          <p:cNvPr id="21" name="Oval 20"/>
          <p:cNvSpPr/>
          <p:nvPr/>
        </p:nvSpPr>
        <p:spPr>
          <a:xfrm>
            <a:off x="4029506" y="3849151"/>
            <a:ext cx="399188" cy="399188"/>
          </a:xfrm>
          <a:prstGeom prst="ellipse">
            <a:avLst/>
          </a:prstGeom>
          <a:solidFill>
            <a:srgbClr val="FFCF8C"/>
          </a:solidFill>
          <a:ln w="1905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3946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E9CB"/>
          </a:solidFill>
          <a:ln w="12700">
            <a:solidFill>
              <a:srgbClr val="CCA5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Python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16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1991</a:t>
            </a:r>
          </a:p>
        </p:txBody>
      </p:sp>
      <p:sp>
        <p:nvSpPr>
          <p:cNvPr id="24" name="Oval 23"/>
          <p:cNvSpPr/>
          <p:nvPr/>
        </p:nvSpPr>
        <p:spPr>
          <a:xfrm>
            <a:off x="4715306" y="3849151"/>
            <a:ext cx="399188" cy="399188"/>
          </a:xfrm>
          <a:prstGeom prst="ellipse">
            <a:avLst/>
          </a:prstGeom>
          <a:solidFill>
            <a:srgbClr val="64C0C0"/>
          </a:solidFill>
          <a:ln w="1905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ounded Rectangle 24"/>
          <p:cNvSpPr/>
          <p:nvPr/>
        </p:nvSpPr>
        <p:spPr>
          <a:xfrm>
            <a:off x="4632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632000" y="2613068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JavaScript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632000" y="2052797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B9E2E2"/>
          </a:solidFill>
          <a:ln w="12700">
            <a:solidFill>
              <a:srgbClr val="5099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Ruby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02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1995</a:t>
            </a:r>
          </a:p>
        </p:txBody>
      </p:sp>
      <p:sp>
        <p:nvSpPr>
          <p:cNvPr id="29" name="Oval 28"/>
          <p:cNvSpPr/>
          <p:nvPr/>
        </p:nvSpPr>
        <p:spPr>
          <a:xfrm>
            <a:off x="5401106" y="3849151"/>
            <a:ext cx="399188" cy="399188"/>
          </a:xfrm>
          <a:prstGeom prst="ellipse">
            <a:avLst/>
          </a:prstGeom>
          <a:solidFill>
            <a:srgbClr val="FFA0B4"/>
          </a:solidFill>
          <a:ln w="19050">
            <a:solidFill>
              <a:srgbClr val="CC8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53178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FFD4DD"/>
          </a:solidFill>
          <a:ln w="12700">
            <a:solidFill>
              <a:srgbClr val="CC8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Scala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878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2003</a:t>
            </a:r>
          </a:p>
        </p:txBody>
      </p:sp>
      <p:sp>
        <p:nvSpPr>
          <p:cNvPr id="32" name="Oval 31"/>
          <p:cNvSpPr/>
          <p:nvPr/>
        </p:nvSpPr>
        <p:spPr>
          <a:xfrm>
            <a:off x="6086906" y="3849151"/>
            <a:ext cx="399188" cy="399188"/>
          </a:xfrm>
          <a:prstGeom prst="ellipse">
            <a:avLst/>
          </a:prstGeom>
          <a:solidFill>
            <a:srgbClr val="96C8DC"/>
          </a:solidFill>
          <a:ln w="19050">
            <a:solidFill>
              <a:srgbClr val="78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ounded Rectangle 32"/>
          <p:cNvSpPr/>
          <p:nvPr/>
        </p:nvSpPr>
        <p:spPr>
          <a:xfrm>
            <a:off x="60036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CFE6EF"/>
          </a:solidFill>
          <a:ln w="12700">
            <a:solidFill>
              <a:srgbClr val="78A0B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Go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736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2009</a:t>
            </a:r>
          </a:p>
        </p:txBody>
      </p:sp>
      <p:sp>
        <p:nvSpPr>
          <p:cNvPr id="35" name="Oval 34"/>
          <p:cNvSpPr/>
          <p:nvPr/>
        </p:nvSpPr>
        <p:spPr>
          <a:xfrm>
            <a:off x="6772706" y="3849151"/>
            <a:ext cx="399188" cy="399188"/>
          </a:xfrm>
          <a:prstGeom prst="ellipse">
            <a:avLst/>
          </a:prstGeom>
          <a:solidFill>
            <a:srgbClr val="C8E696"/>
          </a:solidFill>
          <a:ln w="19050">
            <a:solidFill>
              <a:srgbClr val="A0B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66894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E6F3CF"/>
          </a:solidFill>
          <a:ln w="12700">
            <a:solidFill>
              <a:srgbClr val="A0B8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TypeScript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594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2012</a:t>
            </a:r>
          </a:p>
        </p:txBody>
      </p:sp>
      <p:sp>
        <p:nvSpPr>
          <p:cNvPr id="38" name="Oval 37"/>
          <p:cNvSpPr/>
          <p:nvPr/>
        </p:nvSpPr>
        <p:spPr>
          <a:xfrm>
            <a:off x="7458506" y="3849151"/>
            <a:ext cx="399188" cy="399188"/>
          </a:xfrm>
          <a:prstGeom prst="ellipse">
            <a:avLst/>
          </a:prstGeom>
          <a:solidFill>
            <a:srgbClr val="DC9664"/>
          </a:solidFill>
          <a:ln w="19050">
            <a:solidFill>
              <a:srgbClr val="B078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ounded Rectangle 38"/>
          <p:cNvSpPr/>
          <p:nvPr/>
        </p:nvSpPr>
        <p:spPr>
          <a:xfrm>
            <a:off x="73752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EFCFB9"/>
          </a:solidFill>
          <a:ln w="12700">
            <a:solidFill>
              <a:srgbClr val="B078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Rust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452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2015</a:t>
            </a:r>
          </a:p>
        </p:txBody>
      </p:sp>
      <p:sp>
        <p:nvSpPr>
          <p:cNvPr id="41" name="Oval 40"/>
          <p:cNvSpPr/>
          <p:nvPr/>
        </p:nvSpPr>
        <p:spPr>
          <a:xfrm>
            <a:off x="8144306" y="3849151"/>
            <a:ext cx="399188" cy="399188"/>
          </a:xfrm>
          <a:prstGeom prst="ellipse">
            <a:avLst/>
          </a:prstGeom>
          <a:solidFill>
            <a:srgbClr val="A0B4F0"/>
          </a:solidFill>
          <a:ln w="19050">
            <a:solidFill>
              <a:srgbClr val="809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ounded Rectangle 41"/>
          <p:cNvSpPr/>
          <p:nvPr/>
        </p:nvSpPr>
        <p:spPr>
          <a:xfrm>
            <a:off x="8061000" y="3173339"/>
            <a:ext cx="565800" cy="510271"/>
          </a:xfrm>
          <a:prstGeom prst="roundRect">
            <a:avLst>
              <a:gd name="adj" fmla="val 2000000000"/>
            </a:avLst>
          </a:prstGeom>
          <a:solidFill>
            <a:srgbClr val="D4DDF8"/>
          </a:solidFill>
          <a:ln w="12700">
            <a:solidFill>
              <a:srgbClr val="809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tIns="30000" bIns="30000" lIns="40000" rIns="40000"/>
          <a:lstStyle/>
          <a:p>
            <a:pPr algn="ctr">
              <a:defRPr sz="900" b="0">
                <a:solidFill>
                  <a:srgbClr val="1E1E3C"/>
                </a:solidFill>
              </a:defRPr>
            </a:pPr>
            <a:r>
              <a:t>Carbon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031000" y="4393881"/>
            <a:ext cx="625800" cy="1732282"/>
          </a:xfrm>
          <a:prstGeom prst="rect">
            <a:avLst/>
          </a:prstGeom>
          <a:noFill/>
          <a:ln>
            <a:noFill/>
          </a:ln>
        </p:spPr>
        <p:txBody>
          <a:bodyPr wrap="square"/>
          <a:lstStyle/>
          <a:p>
            <a:pPr algn="ctr">
              <a:defRPr sz="1000" b="1">
                <a:solidFill>
                  <a:srgbClr val="1E1E3C"/>
                </a:solidFill>
              </a:defRPr>
            </a:pPr>
            <a:r>
              <a:t>2022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14. Quartoネイティブ記法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sp>
        <p:nvSpPr>
          <p:cNvPr id="4" name="Rectangle 3"/>
          <p:cNvSpPr/>
          <p:nvPr/>
        </p:nvSpPr>
        <p:spPr>
          <a:xfrm>
            <a:off x="4572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スタート</a:t>
            </a:r>
          </a:p>
        </p:txBody>
      </p:sp>
      <p:sp>
        <p:nvSpPr>
          <p:cNvPr id="5" name="Rectangle 4"/>
          <p:cNvSpPr/>
          <p:nvPr/>
        </p:nvSpPr>
        <p:spPr>
          <a:xfrm>
            <a:off x="39720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処理</a:t>
            </a:r>
          </a:p>
        </p:txBody>
      </p:sp>
      <p:sp>
        <p:nvSpPr>
          <p:cNvPr id="6" name="Rectangle 5"/>
          <p:cNvSpPr/>
          <p:nvPr/>
        </p:nvSpPr>
        <p:spPr>
          <a:xfrm>
            <a:off x="7486800" y="3613181"/>
            <a:ext cx="1200000" cy="50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1200"/>
              <a:t>エンド</a:t>
            </a:r>
          </a:p>
        </p:txBody>
      </p:sp>
      <p:cxnSp>
        <p:nvCxnSpPr>
          <p:cNvPr id="7" name="Connector 6"/>
          <p:cNvCxnSpPr>
            <a:stCxn id="4" idx="3"/>
            <a:endCxn id="5" idx="1"/>
          </p:cNvCxnSpPr>
          <p:nvPr/>
        </p:nvCxnSpPr>
        <p:spPr>
          <a:xfrm>
            <a:off x="1657200" y="3863181"/>
            <a:ext cx="23148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>
            <a:stCxn id="5" idx="3"/>
            <a:endCxn id="6" idx="1"/>
          </p:cNvCxnSpPr>
          <p:nvPr/>
        </p:nvCxnSpPr>
        <p:spPr>
          <a:xfrm>
            <a:off x="5172000" y="3863181"/>
            <a:ext cx="2314800" cy="0"/>
          </a:xfrm>
          <a:prstGeom prst="curvedConnector3">
            <a:avLst/>
          </a:prstGeom>
          <a:ln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Quartoコードブロック記法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none"/>
          <a:lstStyle/>
          <a:p>
            <a:pPr>
              <a:buNone/>
            </a:pPr>
            <a:r>
              <a:rPr lang="" dirty="0" sz="1400">
                <a:latin typeface="Courier New"/>
              </a:rPr>
              <a:t>import math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>print(math.pi)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/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アニメーション・レイアウト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インクリメンタルリスト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まず最初に表示</a:t>
            </a:r>
          </a:p>
          <a:p>
            <a:pPr/>
            <a:r>
              <a:rPr sz="1800"/>
              <a:t>次にこれが表示</a:t>
            </a:r>
          </a:p>
          <a:p>
            <a:pPr/>
            <a:r>
              <a:rPr sz="1800"/>
              <a:t>最後にこれが表示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非インクリメンタルリスト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一括表示アイテム1</a:t>
            </a:r>
          </a:p>
          <a:p>
            <a:pPr/>
            <a:r>
              <a:rPr sz="1800"/>
              <a:t>一括表示アイテム2</a:t>
            </a:r>
          </a:p>
          <a:p>
            <a:pPr/>
            <a:r>
              <a:rPr sz="1800"/>
              <a:t>一括表示アイテム3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2カラムレイアウト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 wrap="square"/>
          <a:lstStyle/>
          <a:p>
            <a:pPr/>
            <a:r>
              <a:rPr sz="1800"/>
              <a:t>左の項目1</a:t>
            </a:r>
          </a:p>
          <a:p>
            <a:pPr/>
            <a:r>
              <a:rPr sz="1800"/>
              <a:t>左の項目2</a:t>
            </a:r>
          </a:p>
          <a:p>
            <a:pPr/>
            <a:r>
              <a:rPr sz="1800"/>
              <a:t>左の項目3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 wrap="square"/>
          <a:lstStyle/>
          <a:p>
            <a:pPr/>
            <a:r>
              <a:rPr sz="1800"/>
              <a:t>右の項目1</a:t>
            </a:r>
          </a:p>
          <a:p>
            <a:pPr/>
            <a:r>
              <a:rPr sz="1800"/>
              <a:t>右の項目2</a:t>
            </a:r>
          </a:p>
          <a:p>
            <a:pPr/>
            <a:r>
              <a:rPr sz="1800"/>
              <a:t>右の項目3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スピーカーノート付きスライド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このスライドには発表者向けのノートが埋め込まれています。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水平区切り線（---）によって生成されたタイトルなしスライドです。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順序付きリスト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>
              <a:buAutoNum type="arabicPeriod"/>
            </a:pPr>
            <a:r>
              <a:rPr sz="1800"/>
              <a:t>最初のステップ</a:t>
            </a:r>
          </a:p>
          <a:p>
            <a:pPr>
              <a:buAutoNum type="arabicPeriod"/>
            </a:pPr>
            <a:r>
              <a:rPr sz="1800"/>
              <a:t>二番目のステップ</a:t>
            </a:r>
          </a:p>
          <a:p>
            <a:pPr>
              <a:buAutoNum type="arabicPeriod"/>
            </a:pPr>
            <a:r>
              <a:rPr sz="1800"/>
              <a:t>三番目のステップ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まとめ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全機能確認完了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/>
            <a:r>
              <a:rPr sz="1800"/>
              <a:t>テキスト（段落・リスト・テーブル・コード）</a:t>
            </a:r>
          </a:p>
          <a:p>
            <a:pPr/>
            <a:r>
              <a:rPr sz="1800"/>
              <a:t>数式（インライン・ブロック）</a:t>
            </a:r>
          </a:p>
          <a:p>
            <a:pPr/>
            <a:r>
              <a:rPr sz="1800"/>
              <a:t>Mermaid図（全22種類+）</a:t>
            </a:r>
          </a:p>
          <a:p>
            <a:pPr lvl="1"/>
            <a:r>
              <a:rPr sz="1800"/>
              <a:t>Flowchart / Sequence / Gantt / Class / State</a:t>
            </a:r>
          </a:p>
          <a:p>
            <a:pPr lvl="1"/>
            <a:r>
              <a:rPr sz="1800"/>
              <a:t>ER / User Journey / Pie / Quadrant / Requirement</a:t>
            </a:r>
          </a:p>
          <a:p>
            <a:pPr lvl="1"/>
            <a:r>
              <a:rPr sz="1800"/>
              <a:t>Git Graph（a-f: 6バリエーション） / Mindmap / Timeline / ZenUML / Sankey</a:t>
            </a:r>
          </a:p>
          <a:p>
            <a:pPr lvl="1"/>
            <a:r>
              <a:rPr sz="1800"/>
              <a:t>XY Chart / Block / Packet / Kanban / Architecture / C4</a:t>
            </a:r>
          </a:p>
          <a:p>
            <a:pPr lvl="1"/>
            <a:r>
              <a:rPr sz="1800"/>
              <a:t>Quartoネイティブ記法</a:t>
            </a:r>
          </a:p>
          <a:p>
            <a:pPr/>
            <a:r>
              <a:rPr sz="1800"/>
              <a:t>アニメーション（インクリメンタル・非インクリメンタル）</a:t>
            </a:r>
          </a:p>
          <a:p>
            <a:pPr/>
            <a:r>
              <a:rPr sz="1800"/>
              <a:t>2カラムレイアウト</a:t>
            </a:r>
          </a:p>
          <a:p>
            <a:pPr/>
            <a:r>
              <a:rPr sz="1800"/>
              <a:t>スピーカーノート</a:t>
            </a:r>
          </a:p>
          <a:p>
            <a:pPr/>
            <a:r>
              <a:rPr sz="1800"/>
              <a:t>Blank スライド（水平区切り線）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テーブル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131490">
                <a:tc>
                  <a:txBody>
                    <a:bodyPr/>
                    <a:lstStyle/>
                    <a:p>
                      <a:r>
                        <a:rPr b="1"/>
                        <a:t>言語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/>
                        <a:t>型付け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b="1"/>
                        <a:t>パラダイム</a:t>
                      </a:r>
                    </a:p>
                  </a:txBody>
                  <a:tcPr/>
                </a:tc>
              </a:tr>
              <a:tr h="1131490">
                <a:tc>
                  <a:txBody>
                    <a:bodyPr/>
                    <a:lstStyle/>
                    <a:p>
                      <a:r>
                        <a:t>Python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動的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マルチパラダイム</a:t>
                      </a:r>
                    </a:p>
                  </a:txBody>
                  <a:tcPr/>
                </a:tc>
              </a:tr>
              <a:tr h="1131490">
                <a:tc>
                  <a:txBody>
                    <a:bodyPr/>
                    <a:lstStyle/>
                    <a:p>
                      <a:r>
                        <a:t>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静的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システム</a:t>
                      </a:r>
                    </a:p>
                  </a:txBody>
                  <a:tcPr/>
                </a:tc>
              </a:tr>
              <a:tr h="1131493">
                <a:tc>
                  <a:txBody>
                    <a:bodyPr/>
                    <a:lstStyle/>
                    <a:p>
                      <a:r>
                        <a:t>Haskell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静的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関数型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コードブロック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none"/>
          <a:lstStyle/>
          <a:p>
            <a:pPr>
              <a:buNone/>
            </a:pPr>
            <a:r>
              <a:rPr lang="" dirty="0" sz="1400">
                <a:latin typeface="Courier New"/>
              </a:rPr>
              <a:t>def fibonacci(n: int) -&gt; int: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if n &lt;= 1: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    return n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 xml:space="preserve">    return fibonacci(n - 1) + fibonacci(n - 2)</a:t>
            </a:r>
            <a:br>
              <a:rPr lang="" dirty="0">
                <a:latin typeface="Courier New"/>
              </a:rPr>
            </a:br>
            <a:r>
              <a:rPr lang="" dirty="0" sz="1400">
                <a:latin typeface="Courier New"/>
              </a:rPr>
              <a:t/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数式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インライン数式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r>
              <a:rPr sz="1800"/>
              <a:t>円の面積は </a:t>
            </a:r>
            <a:r>
              <a:t/>
            </a:r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A</m:t>
                    </m:r>
                    <m:r>
                      <m:rPr>
                        <m:sty m:val="p"/>
                      </m:rPr>
                      <m:t>=</m:t>
                    </m:r>
                    <m:r>
                      <m:rPr>
                        <m:sty m:val="i"/>
                      </m:rPr>
                      <m:t>π</m:t>
                    </m:r>
                    <m:sSup>
                      <m:e>
                        <m:r>
                          <m:rPr>
                            <m:sty m:val="i"/>
                          </m:rPr>
                          <m:t>r</m:t>
                        </m:r>
                      </m:e>
                      <m:sup>
                        <m:r>
                          <m:rPr>
                            <m:sty m:val="p"/>
                          </m:rPr>
                          <m:t>2</m:t>
                        </m:r>
                      </m:sup>
                    </m:sSup>
                  </m:e>
                </m:box>
              </m:oMath>
            </a14:m>
            <a:r>
              <a:rPr sz="1800"/>
              <a:t> で、
円周は </a:t>
            </a:r>
            <a:r>
              <a:t/>
            </a:r>
            <a14:m xmlns:a14="http://schemas.microsoft.com/office/drawing/2010/main" xmlns:m="http://schemas.openxmlformats.org/officeDocument/2006/math">
              <m:oMath>
                <m:box>
                  <m:e>
                    <m:r>
                      <m:rPr>
                        <m:sty m:val="i"/>
                      </m:rPr>
                      <m:t>C</m:t>
                    </m:r>
                    <m:r>
                      <m:rPr>
                        <m:sty m:val="p"/>
                      </m:rPr>
                      <m:t>=</m:t>
                    </m:r>
                    <m:r>
                      <m:rPr>
                        <m:sty m:val="p"/>
                      </m:rPr>
                      <m:t>2</m:t>
                    </m:r>
                    <m:r>
                      <m:rPr>
                        <m:sty m:val="i"/>
                      </m:rPr>
                      <m:t>π</m:t>
                    </m:r>
                    <m:r>
                      <m:rPr>
                        <m:sty m:val="i"/>
                      </m:rPr>
                      <m:t>r</m:t>
                    </m:r>
                  </m:e>
                </m:box>
              </m:oMath>
            </a14:m>
            <a:r>
              <a:rPr sz="1800"/>
              <a:t> で表されます。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