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119" d="100"/>
          <a:sy n="119" d="100"/>
        </p:scale>
        <p:origin x="-1176" y="15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printerSettings" Target="printerSettings/printerSettings1.bin"/><Relationship Id="rId6" Type="http://schemas.openxmlformats.org/officeDocument/2006/relationships/presProps" Target="presProps.xml"/><Relationship Id="rId7" Type="http://schemas.openxmlformats.org/officeDocument/2006/relationships/viewProps" Target="viewProps.xml"/><Relationship Id="rId8" Type="http://schemas.openxmlformats.org/officeDocument/2006/relationships/theme" Target="theme/theme1.xml"/><Relationship Id="rId9"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D313C9B-8116-BC4C-8649-BDF8A183303C}" type="datetimeFigureOut">
              <a:rPr lang="en-US" smtClean="0"/>
              <a:t>8/31/15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41324676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D313C9B-8116-BC4C-8649-BDF8A183303C}" type="datetimeFigureOut">
              <a:rPr lang="en-US" smtClean="0"/>
              <a:t>8/31/15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2916239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D313C9B-8116-BC4C-8649-BDF8A183303C}" type="datetimeFigureOut">
              <a:rPr lang="en-US" smtClean="0"/>
              <a:t>8/31/15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3360911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D313C9B-8116-BC4C-8649-BDF8A183303C}" type="datetimeFigureOut">
              <a:rPr lang="en-US" smtClean="0"/>
              <a:t>8/31/15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11577039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D313C9B-8116-BC4C-8649-BDF8A183303C}" type="datetimeFigureOut">
              <a:rPr lang="en-US" smtClean="0"/>
              <a:t>8/31/15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9233769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D313C9B-8116-BC4C-8649-BDF8A183303C}" type="datetimeFigureOut">
              <a:rPr lang="en-US" smtClean="0"/>
              <a:t>8/31/15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585080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D313C9B-8116-BC4C-8649-BDF8A183303C}" type="datetimeFigureOut">
              <a:rPr lang="en-US" smtClean="0"/>
              <a:t>8/31/15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257981354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D313C9B-8116-BC4C-8649-BDF8A183303C}" type="datetimeFigureOut">
              <a:rPr lang="en-US" smtClean="0"/>
              <a:t>8/31/15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41772144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D313C9B-8116-BC4C-8649-BDF8A183303C}" type="datetimeFigureOut">
              <a:rPr lang="en-US" smtClean="0"/>
              <a:t>8/31/15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29923198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D313C9B-8116-BC4C-8649-BDF8A183303C}" type="datetimeFigureOut">
              <a:rPr lang="en-US" smtClean="0"/>
              <a:t>8/31/15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10901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D313C9B-8116-BC4C-8649-BDF8A183303C}" type="datetimeFigureOut">
              <a:rPr lang="en-US" smtClean="0"/>
              <a:t>8/31/15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1483D1-4875-654F-999A-BF3377CB4151}" type="slidenum">
              <a:rPr lang="en-US" smtClean="0"/>
              <a:t>‹#›</a:t>
            </a:fld>
            <a:endParaRPr lang="en-US"/>
          </a:p>
        </p:txBody>
      </p:sp>
    </p:spTree>
    <p:extLst>
      <p:ext uri="{BB962C8B-B14F-4D97-AF65-F5344CB8AC3E}">
        <p14:creationId xmlns:p14="http://schemas.microsoft.com/office/powerpoint/2010/main" val="1117962778"/>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D313C9B-8116-BC4C-8649-BDF8A183303C}" type="datetimeFigureOut">
              <a:rPr lang="en-US" smtClean="0"/>
              <a:t>8/31/15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E1483D1-4875-654F-999A-BF3377CB4151}" type="slidenum">
              <a:rPr lang="en-US" smtClean="0"/>
              <a:t>‹#›</a:t>
            </a:fld>
            <a:endParaRPr lang="en-US"/>
          </a:p>
        </p:txBody>
      </p:sp>
    </p:spTree>
    <p:extLst>
      <p:ext uri="{BB962C8B-B14F-4D97-AF65-F5344CB8AC3E}">
        <p14:creationId xmlns:p14="http://schemas.microsoft.com/office/powerpoint/2010/main" val="420537349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endParaRPr lang="en-US"/>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155466423"/>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2755633085"/>
              </p:ext>
            </p:extLst>
          </p:nvPr>
        </p:nvGraphicFramePr>
        <p:xfrm>
          <a:off x="1275155" y="1580493"/>
          <a:ext cx="5262995" cy="4426352"/>
        </p:xfrm>
        <a:graphic>
          <a:graphicData uri="http://schemas.openxmlformats.org/drawingml/2006/table">
            <a:tbl>
              <a:tblPr firstRow="1" bandRow="1">
                <a:tableStyleId>{5C22544A-7EE6-4342-B048-85BDC9FD1C3A}</a:tableStyleId>
              </a:tblPr>
              <a:tblGrid>
                <a:gridCol w="1622326"/>
                <a:gridCol w="1931458"/>
                <a:gridCol w="1709211"/>
              </a:tblGrid>
              <a:tr h="433208">
                <a:tc>
                  <a:txBody>
                    <a:bodyPr/>
                    <a:lstStyle/>
                    <a:p>
                      <a:endParaRPr lang="en-US" dirty="0"/>
                    </a:p>
                  </a:txBody>
                  <a:tcPr/>
                </a:tc>
                <a:tc>
                  <a:txBody>
                    <a:bodyPr/>
                    <a:lstStyle/>
                    <a:p>
                      <a:pPr algn="ctr"/>
                      <a:r>
                        <a:rPr lang="en-US" dirty="0" smtClean="0"/>
                        <a:t>Python</a:t>
                      </a:r>
                      <a:r>
                        <a:rPr lang="en-US" baseline="0" dirty="0" smtClean="0"/>
                        <a:t> (</a:t>
                      </a:r>
                      <a:r>
                        <a:rPr lang="en-US" dirty="0" smtClean="0"/>
                        <a:t>native)</a:t>
                      </a:r>
                      <a:endParaRPr lang="en-US" dirty="0"/>
                    </a:p>
                  </a:txBody>
                  <a:tcPr anchor="ctr"/>
                </a:tc>
                <a:tc>
                  <a:txBody>
                    <a:bodyPr/>
                    <a:lstStyle/>
                    <a:p>
                      <a:pPr algn="ctr"/>
                      <a:r>
                        <a:rPr lang="en-US" dirty="0" smtClean="0">
                          <a:latin typeface="Courier"/>
                          <a:cs typeface="Courier"/>
                        </a:rPr>
                        <a:t>options</a:t>
                      </a:r>
                      <a:endParaRPr lang="en-US" dirty="0">
                        <a:latin typeface="Courier"/>
                        <a:cs typeface="Courier"/>
                      </a:endParaRPr>
                    </a:p>
                  </a:txBody>
                  <a:tcPr anchor="ctr"/>
                </a:tc>
              </a:tr>
              <a:tr h="499143">
                <a:tc>
                  <a:txBody>
                    <a:bodyPr/>
                    <a:lstStyle/>
                    <a:p>
                      <a:r>
                        <a:rPr lang="en-US" dirty="0" smtClean="0"/>
                        <a:t>class</a:t>
                      </a:r>
                      <a:endParaRPr lang="en-US" dirty="0"/>
                    </a:p>
                  </a:txBody>
                  <a:tcPr anchor="ctr"/>
                </a:tc>
                <a:tc>
                  <a:txBody>
                    <a:bodyPr/>
                    <a:lstStyle/>
                    <a:p>
                      <a:pPr algn="ctr"/>
                      <a:endParaRPr lang="en-US" dirty="0"/>
                    </a:p>
                  </a:txBody>
                  <a:tcPr anchor="ctr"/>
                </a:tc>
                <a:tc>
                  <a:txBody>
                    <a:bodyPr/>
                    <a:lstStyle/>
                    <a:p>
                      <a:pPr algn="ctr"/>
                      <a:endParaRPr lang="en-US" dirty="0"/>
                    </a:p>
                  </a:txBody>
                  <a:tcPr anchor="ctr"/>
                </a:tc>
              </a:tr>
              <a:tr h="499143">
                <a:tc>
                  <a:txBody>
                    <a:bodyPr/>
                    <a:lstStyle/>
                    <a:p>
                      <a:r>
                        <a:rPr lang="en-US" dirty="0" smtClean="0"/>
                        <a:t>subclass</a:t>
                      </a:r>
                      <a:endParaRPr lang="en-US" dirty="0"/>
                    </a:p>
                  </a:txBody>
                  <a:tcPr anchor="ctr"/>
                </a:tc>
                <a:tc>
                  <a:txBody>
                    <a:bodyPr/>
                    <a:lstStyle/>
                    <a:p>
                      <a:pPr algn="ctr"/>
                      <a:endParaRPr lang="en-US" dirty="0" smtClean="0"/>
                    </a:p>
                  </a:txBody>
                  <a:tcPr anchor="ctr"/>
                </a:tc>
                <a:tc>
                  <a:txBody>
                    <a:bodyPr/>
                    <a:lstStyle/>
                    <a:p>
                      <a:pPr algn="ctr"/>
                      <a:endParaRPr lang="en-US" dirty="0"/>
                    </a:p>
                  </a:txBody>
                  <a:tcPr anchor="ctr"/>
                </a:tc>
              </a:tr>
              <a:tr h="499143">
                <a:tc>
                  <a:txBody>
                    <a:bodyPr/>
                    <a:lstStyle/>
                    <a:p>
                      <a:r>
                        <a:rPr lang="en-US" dirty="0" smtClean="0"/>
                        <a:t>instance</a:t>
                      </a:r>
                      <a:endParaRPr lang="en-US" dirty="0"/>
                    </a:p>
                  </a:txBody>
                  <a:tcPr anchor="ctr"/>
                </a:tc>
                <a:tc>
                  <a:txBody>
                    <a:bodyPr/>
                    <a:lstStyle/>
                    <a:p>
                      <a:pPr algn="ctr"/>
                      <a:endParaRPr lang="en-US" dirty="0" smtClean="0"/>
                    </a:p>
                  </a:txBody>
                  <a:tcPr anchor="ctr"/>
                </a:tc>
                <a:tc>
                  <a:txBody>
                    <a:bodyPr/>
                    <a:lstStyle/>
                    <a:p>
                      <a:pPr algn="ctr"/>
                      <a:endParaRPr lang="en-US" dirty="0"/>
                    </a:p>
                  </a:txBody>
                  <a:tcPr anchor="ctr"/>
                </a:tc>
              </a:tr>
              <a:tr h="499143">
                <a:tc>
                  <a:txBody>
                    <a:bodyPr/>
                    <a:lstStyle/>
                    <a:p>
                      <a:r>
                        <a:rPr lang="en-US" dirty="0" smtClean="0"/>
                        <a:t>method</a:t>
                      </a:r>
                      <a:r>
                        <a:rPr lang="en-US" sz="1800" kern="1200" dirty="0" smtClean="0">
                          <a:solidFill>
                            <a:schemeClr val="dk1"/>
                          </a:solidFill>
                          <a:latin typeface="+mn-lt"/>
                          <a:ea typeface="+mn-ea"/>
                          <a:cs typeface="+mn-cs"/>
                        </a:rPr>
                        <a:t>¹</a:t>
                      </a:r>
                      <a:endParaRPr lang="en-US" dirty="0"/>
                    </a:p>
                  </a:txBody>
                  <a:tcPr anchor="ctr"/>
                </a:tc>
                <a:tc>
                  <a:txBody>
                    <a:bodyPr/>
                    <a:lstStyle/>
                    <a:p>
                      <a:pPr algn="ctr"/>
                      <a:endParaRPr lang="en-US" dirty="0" smtClean="0"/>
                    </a:p>
                  </a:txBody>
                  <a:tcPr anchor="ctr"/>
                </a:tc>
                <a:tc>
                  <a:txBody>
                    <a:bodyPr/>
                    <a:lstStyle/>
                    <a:p>
                      <a:pPr algn="ctr"/>
                      <a:endParaRPr lang="en-US" dirty="0"/>
                    </a:p>
                  </a:txBody>
                  <a:tcPr anchor="ctr"/>
                </a:tc>
              </a:tr>
              <a:tr h="499143">
                <a:tc>
                  <a:txBody>
                    <a:bodyPr/>
                    <a:lstStyle/>
                    <a:p>
                      <a:r>
                        <a:rPr lang="en-US" dirty="0" smtClean="0">
                          <a:latin typeface="Courier"/>
                          <a:cs typeface="Courier"/>
                        </a:rPr>
                        <a:t>with</a:t>
                      </a:r>
                      <a:r>
                        <a:rPr lang="en-US" dirty="0" smtClean="0"/>
                        <a:t> context</a:t>
                      </a:r>
                      <a:endParaRPr lang="en-US" dirty="0"/>
                    </a:p>
                  </a:txBody>
                  <a:tcPr anchor="ctr"/>
                </a:tc>
                <a:tc>
                  <a:txBody>
                    <a:bodyPr/>
                    <a:lstStyle/>
                    <a:p>
                      <a:pPr algn="ctr"/>
                      <a:endParaRPr lang="en-US" dirty="0" smtClean="0"/>
                    </a:p>
                  </a:txBody>
                  <a:tcPr anchor="ctr"/>
                </a:tc>
                <a:tc>
                  <a:txBody>
                    <a:bodyPr/>
                    <a:lstStyle/>
                    <a:p>
                      <a:pPr algn="ctr"/>
                      <a:endParaRPr lang="en-US" dirty="0"/>
                    </a:p>
                  </a:txBody>
                  <a:tcPr anchor="ctr"/>
                </a:tc>
              </a:tr>
              <a:tr h="499143">
                <a:tc>
                  <a:txBody>
                    <a:bodyPr/>
                    <a:lstStyle/>
                    <a:p>
                      <a:r>
                        <a:rPr lang="en-US" dirty="0" smtClean="0"/>
                        <a:t>named</a:t>
                      </a:r>
                      <a:r>
                        <a:rPr lang="en-US" baseline="0" dirty="0" smtClean="0"/>
                        <a:t> styles</a:t>
                      </a:r>
                      <a:endParaRPr lang="en-US" dirty="0"/>
                    </a:p>
                  </a:txBody>
                  <a:tcPr anchor="ctr"/>
                </a:tc>
                <a:tc>
                  <a:txBody>
                    <a:bodyPr/>
                    <a:lstStyle/>
                    <a:p>
                      <a:pPr algn="ctr"/>
                      <a:endParaRPr lang="en-US" dirty="0"/>
                    </a:p>
                  </a:txBody>
                  <a:tcPr anchor="ctr"/>
                </a:tc>
                <a:tc>
                  <a:txBody>
                    <a:bodyPr/>
                    <a:lstStyle/>
                    <a:p>
                      <a:pPr algn="ctr"/>
                      <a:endParaRPr lang="en-US" dirty="0"/>
                    </a:p>
                  </a:txBody>
                  <a:tcPr anchor="ctr"/>
                </a:tc>
              </a:tr>
              <a:tr h="499143">
                <a:tc>
                  <a:txBody>
                    <a:bodyPr/>
                    <a:lstStyle/>
                    <a:p>
                      <a:r>
                        <a:rPr lang="en-US" dirty="0" smtClean="0"/>
                        <a:t>updates</a:t>
                      </a:r>
                      <a:endParaRPr lang="en-US" dirty="0"/>
                    </a:p>
                  </a:txBody>
                  <a:tcPr anchor="ctr"/>
                </a:tc>
                <a:tc>
                  <a:txBody>
                    <a:bodyPr/>
                    <a:lstStyle/>
                    <a:p>
                      <a:pPr algn="ctr"/>
                      <a:r>
                        <a:rPr lang="en-US" dirty="0" smtClean="0"/>
                        <a:t>destructive</a:t>
                      </a:r>
                    </a:p>
                  </a:txBody>
                  <a:tcPr anchor="ctr"/>
                </a:tc>
                <a:tc>
                  <a:txBody>
                    <a:bodyPr/>
                    <a:lstStyle/>
                    <a:p>
                      <a:pPr algn="ctr"/>
                      <a:r>
                        <a:rPr lang="en-US" dirty="0" smtClean="0"/>
                        <a:t>layered</a:t>
                      </a:r>
                      <a:endParaRPr lang="en-US" dirty="0"/>
                    </a:p>
                  </a:txBody>
                  <a:tcPr anchor="ctr"/>
                </a:tc>
              </a:tr>
              <a:tr h="499143">
                <a:tc>
                  <a:txBody>
                    <a:bodyPr/>
                    <a:lstStyle/>
                    <a:p>
                      <a:r>
                        <a:rPr lang="en-US" dirty="0" smtClean="0"/>
                        <a:t>strategy</a:t>
                      </a:r>
                      <a:endParaRPr lang="en-US" dirty="0"/>
                    </a:p>
                  </a:txBody>
                  <a:tcPr anchor="ctr"/>
                </a:tc>
                <a:tc>
                  <a:txBody>
                    <a:bodyPr/>
                    <a:lstStyle/>
                    <a:p>
                      <a:pPr algn="ctr"/>
                      <a:r>
                        <a:rPr lang="en-US" dirty="0" smtClean="0"/>
                        <a:t>inheritance</a:t>
                      </a:r>
                    </a:p>
                  </a:txBody>
                  <a:tcPr anchor="ctr"/>
                </a:tc>
                <a:tc>
                  <a:txBody>
                    <a:bodyPr/>
                    <a:lstStyle/>
                    <a:p>
                      <a:pPr algn="ctr"/>
                      <a:r>
                        <a:rPr lang="en-US" dirty="0" smtClean="0"/>
                        <a:t>delegation</a:t>
                      </a:r>
                      <a:endParaRPr lang="en-US" dirty="0"/>
                    </a:p>
                  </a:txBody>
                  <a:tcPr anchor="ctr"/>
                </a:tc>
              </a:tr>
            </a:tbl>
          </a:graphicData>
        </a:graphic>
      </p:graphicFrame>
      <p:sp>
        <p:nvSpPr>
          <p:cNvPr id="8" name="Oval 7"/>
          <p:cNvSpPr/>
          <p:nvPr/>
        </p:nvSpPr>
        <p:spPr>
          <a:xfrm>
            <a:off x="5577281" y="2149554"/>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9" name="Oval 8"/>
          <p:cNvSpPr/>
          <p:nvPr/>
        </p:nvSpPr>
        <p:spPr>
          <a:xfrm>
            <a:off x="5577281" y="2649709"/>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0" name="Oval 9"/>
          <p:cNvSpPr/>
          <p:nvPr/>
        </p:nvSpPr>
        <p:spPr>
          <a:xfrm>
            <a:off x="5577281" y="3149864"/>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1" name="Oval 10"/>
          <p:cNvSpPr/>
          <p:nvPr/>
        </p:nvSpPr>
        <p:spPr>
          <a:xfrm>
            <a:off x="5577281" y="3650019"/>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2" name="Oval 11"/>
          <p:cNvSpPr/>
          <p:nvPr/>
        </p:nvSpPr>
        <p:spPr>
          <a:xfrm>
            <a:off x="5577281" y="4150174"/>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3" name="Oval 12"/>
          <p:cNvSpPr/>
          <p:nvPr/>
        </p:nvSpPr>
        <p:spPr>
          <a:xfrm>
            <a:off x="3765801" y="2149554"/>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4" name="Oval 13"/>
          <p:cNvSpPr/>
          <p:nvPr/>
        </p:nvSpPr>
        <p:spPr>
          <a:xfrm>
            <a:off x="3765801" y="2649709"/>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5" name="Oval 14"/>
          <p:cNvSpPr/>
          <p:nvPr/>
        </p:nvSpPr>
        <p:spPr>
          <a:xfrm>
            <a:off x="3765801" y="3149864"/>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6" name="Oval 15"/>
          <p:cNvSpPr/>
          <p:nvPr/>
        </p:nvSpPr>
        <p:spPr>
          <a:xfrm>
            <a:off x="3765801" y="4150174"/>
            <a:ext cx="219456" cy="219456"/>
          </a:xfrm>
          <a:prstGeom prst="ellipse">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7" name="Oval 16"/>
          <p:cNvSpPr/>
          <p:nvPr/>
        </p:nvSpPr>
        <p:spPr>
          <a:xfrm>
            <a:off x="3778331" y="3650019"/>
            <a:ext cx="219456" cy="219456"/>
          </a:xfrm>
          <a:prstGeom prst="ellipse">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Pie 6"/>
          <p:cNvSpPr/>
          <p:nvPr/>
        </p:nvSpPr>
        <p:spPr>
          <a:xfrm>
            <a:off x="7183661" y="2651289"/>
            <a:ext cx="231986" cy="217876"/>
          </a:xfrm>
          <a:prstGeom prst="pie">
            <a:avLst>
              <a:gd name="adj1" fmla="val 5284104"/>
              <a:gd name="adj2" fmla="val 16200000"/>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solidFill>
                <a:schemeClr val="tx1"/>
              </a:solidFill>
            </a:endParaRPr>
          </a:p>
        </p:txBody>
      </p:sp>
      <p:sp>
        <p:nvSpPr>
          <p:cNvPr id="19" name="Oval 18"/>
          <p:cNvSpPr/>
          <p:nvPr/>
        </p:nvSpPr>
        <p:spPr>
          <a:xfrm>
            <a:off x="3778331" y="4650327"/>
            <a:ext cx="219456" cy="219456"/>
          </a:xfrm>
          <a:prstGeom prst="ellipse">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0" name="Oval 19"/>
          <p:cNvSpPr/>
          <p:nvPr/>
        </p:nvSpPr>
        <p:spPr>
          <a:xfrm>
            <a:off x="5577281" y="4650327"/>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1" name="Pie 20"/>
          <p:cNvSpPr/>
          <p:nvPr/>
        </p:nvSpPr>
        <p:spPr>
          <a:xfrm>
            <a:off x="3778331" y="3651599"/>
            <a:ext cx="231986" cy="217876"/>
          </a:xfrm>
          <a:prstGeom prst="pie">
            <a:avLst>
              <a:gd name="adj1" fmla="val 10873734"/>
              <a:gd name="adj2" fmla="val 16200000"/>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solidFill>
                <a:schemeClr val="tx1"/>
              </a:solidFill>
            </a:endParaRPr>
          </a:p>
        </p:txBody>
      </p:sp>
      <p:sp>
        <p:nvSpPr>
          <p:cNvPr id="2" name="TextBox 1"/>
          <p:cNvSpPr txBox="1"/>
          <p:nvPr/>
        </p:nvSpPr>
        <p:spPr>
          <a:xfrm>
            <a:off x="1275154" y="6136914"/>
            <a:ext cx="5402143" cy="369332"/>
          </a:xfrm>
          <a:prstGeom prst="rect">
            <a:avLst/>
          </a:prstGeom>
          <a:noFill/>
        </p:spPr>
        <p:txBody>
          <a:bodyPr wrap="square" rtlCol="0">
            <a:spAutoFit/>
          </a:bodyPr>
          <a:lstStyle/>
          <a:p>
            <a:r>
              <a:rPr lang="en-US" dirty="0" smtClean="0"/>
              <a:t>¹ </a:t>
            </a:r>
            <a:r>
              <a:rPr lang="en-US" sz="1400" dirty="0" smtClean="0"/>
              <a:t>Native method parameters unconnected to class or instance variables.</a:t>
            </a:r>
            <a:endParaRPr lang="en-US" sz="1400" dirty="0"/>
          </a:p>
        </p:txBody>
      </p:sp>
    </p:spTree>
    <p:extLst>
      <p:ext uri="{BB962C8B-B14F-4D97-AF65-F5344CB8AC3E}">
        <p14:creationId xmlns:p14="http://schemas.microsoft.com/office/powerpoint/2010/main" val="1648370878"/>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5" name="Straight Connector 34"/>
          <p:cNvCxnSpPr>
            <a:stCxn id="24" idx="4"/>
          </p:cNvCxnSpPr>
          <p:nvPr/>
        </p:nvCxnSpPr>
        <p:spPr>
          <a:xfrm>
            <a:off x="5593948" y="1103307"/>
            <a:ext cx="9320" cy="3720764"/>
          </a:xfrm>
          <a:prstGeom prst="line">
            <a:avLst/>
          </a:prstGeom>
        </p:spPr>
        <p:style>
          <a:lnRef idx="2">
            <a:schemeClr val="accent1"/>
          </a:lnRef>
          <a:fillRef idx="0">
            <a:schemeClr val="accent1"/>
          </a:fillRef>
          <a:effectRef idx="1">
            <a:schemeClr val="accent1"/>
          </a:effectRef>
          <a:fontRef idx="minor">
            <a:schemeClr val="tx1"/>
          </a:fontRef>
        </p:style>
      </p:cxnSp>
      <p:graphicFrame>
        <p:nvGraphicFramePr>
          <p:cNvPr id="4" name="Content Placeholder 3"/>
          <p:cNvGraphicFramePr>
            <a:graphicFrameLocks noGrp="1"/>
          </p:cNvGraphicFramePr>
          <p:nvPr>
            <p:ph idx="1"/>
            <p:extLst>
              <p:ext uri="{D42A27DB-BD31-4B8C-83A1-F6EECF244321}">
                <p14:modId xmlns:p14="http://schemas.microsoft.com/office/powerpoint/2010/main" val="2366487887"/>
              </p:ext>
            </p:extLst>
          </p:nvPr>
        </p:nvGraphicFramePr>
        <p:xfrm>
          <a:off x="1228132" y="292847"/>
          <a:ext cx="5196950" cy="5839002"/>
        </p:xfrm>
        <a:graphic>
          <a:graphicData uri="http://schemas.openxmlformats.org/drawingml/2006/table">
            <a:tbl>
              <a:tblPr firstRow="1" bandRow="1">
                <a:tableStyleId>{5C22544A-7EE6-4342-B048-85BDC9FD1C3A}</a:tableStyleId>
              </a:tblPr>
              <a:tblGrid>
                <a:gridCol w="1601968"/>
                <a:gridCol w="1907220"/>
                <a:gridCol w="1687762"/>
              </a:tblGrid>
              <a:tr h="415182">
                <a:tc>
                  <a:txBody>
                    <a:bodyPr/>
                    <a:lstStyle/>
                    <a:p>
                      <a:endParaRPr lang="en-US" dirty="0"/>
                    </a:p>
                  </a:txBody>
                  <a:tcPr/>
                </a:tc>
                <a:tc>
                  <a:txBody>
                    <a:bodyPr/>
                    <a:lstStyle/>
                    <a:p>
                      <a:pPr algn="ctr"/>
                      <a:r>
                        <a:rPr lang="en-US" dirty="0" smtClean="0"/>
                        <a:t>stoc</a:t>
                      </a:r>
                      <a:r>
                        <a:rPr lang="en-US" baseline="0" dirty="0" smtClean="0"/>
                        <a:t>k </a:t>
                      </a:r>
                      <a:r>
                        <a:rPr lang="en-US" dirty="0" smtClean="0"/>
                        <a:t>Python</a:t>
                      </a:r>
                      <a:endParaRPr lang="en-US" dirty="0"/>
                    </a:p>
                  </a:txBody>
                  <a:tcPr anchor="ctr"/>
                </a:tc>
                <a:tc>
                  <a:txBody>
                    <a:bodyPr/>
                    <a:lstStyle/>
                    <a:p>
                      <a:pPr algn="ctr"/>
                      <a:r>
                        <a:rPr lang="en-US" dirty="0" smtClean="0">
                          <a:latin typeface="Courier"/>
                          <a:cs typeface="Courier"/>
                        </a:rPr>
                        <a:t>options</a:t>
                      </a:r>
                      <a:endParaRPr lang="en-US" dirty="0">
                        <a:latin typeface="Courier"/>
                        <a:cs typeface="Courier"/>
                      </a:endParaRPr>
                    </a:p>
                  </a:txBody>
                  <a:tcPr anchor="ctr"/>
                </a:tc>
              </a:tr>
              <a:tr h="478374">
                <a:tc>
                  <a:txBody>
                    <a:bodyPr/>
                    <a:lstStyle/>
                    <a:p>
                      <a:r>
                        <a:rPr lang="en-US" dirty="0" smtClean="0"/>
                        <a:t>config.</a:t>
                      </a:r>
                      <a:r>
                        <a:rPr lang="en-US" baseline="0" dirty="0" smtClean="0"/>
                        <a:t> file</a:t>
                      </a:r>
                      <a:endParaRPr lang="en-US" dirty="0"/>
                    </a:p>
                  </a:txBody>
                  <a:tcPr anchor="ctr"/>
                </a:tc>
                <a:tc>
                  <a:txBody>
                    <a:bodyPr/>
                    <a:lstStyle/>
                    <a:p>
                      <a:pPr algn="ctr"/>
                      <a:endParaRPr lang="en-US" dirty="0"/>
                    </a:p>
                  </a:txBody>
                  <a:tcPr anchor="ctr"/>
                </a:tc>
                <a:tc>
                  <a:txBody>
                    <a:bodyPr/>
                    <a:lstStyle/>
                    <a:p>
                      <a:pPr algn="ctr"/>
                      <a:endParaRPr lang="en-US" dirty="0"/>
                    </a:p>
                  </a:txBody>
                  <a:tcPr anchor="ctr"/>
                </a:tc>
              </a:tr>
              <a:tr h="478374">
                <a:tc>
                  <a:txBody>
                    <a:bodyPr/>
                    <a:lstStyle/>
                    <a:p>
                      <a:r>
                        <a:rPr lang="en-US" dirty="0" smtClean="0"/>
                        <a:t>module</a:t>
                      </a:r>
                      <a:endParaRPr lang="en-US" dirty="0"/>
                    </a:p>
                  </a:txBody>
                  <a:tcPr anchor="ctr"/>
                </a:tc>
                <a:tc>
                  <a:txBody>
                    <a:bodyPr/>
                    <a:lstStyle/>
                    <a:p>
                      <a:pPr algn="ctr"/>
                      <a:endParaRPr lang="en-US" dirty="0"/>
                    </a:p>
                  </a:txBody>
                  <a:tcPr anchor="ctr"/>
                </a:tc>
                <a:tc>
                  <a:txBody>
                    <a:bodyPr/>
                    <a:lstStyle/>
                    <a:p>
                      <a:pPr algn="ctr"/>
                      <a:endParaRPr lang="en-US" dirty="0"/>
                    </a:p>
                  </a:txBody>
                  <a:tcPr anchor="ctr"/>
                </a:tc>
              </a:tr>
              <a:tr h="478374">
                <a:tc>
                  <a:txBody>
                    <a:bodyPr/>
                    <a:lstStyle/>
                    <a:p>
                      <a:r>
                        <a:rPr lang="en-US" dirty="0" smtClean="0"/>
                        <a:t>class</a:t>
                      </a:r>
                      <a:endParaRPr lang="en-US" dirty="0"/>
                    </a:p>
                  </a:txBody>
                  <a:tcPr anchor="ctr"/>
                </a:tc>
                <a:tc>
                  <a:txBody>
                    <a:bodyPr/>
                    <a:lstStyle/>
                    <a:p>
                      <a:pPr algn="ctr"/>
                      <a:endParaRPr lang="en-US" dirty="0"/>
                    </a:p>
                  </a:txBody>
                  <a:tcPr anchor="ctr"/>
                </a:tc>
                <a:tc>
                  <a:txBody>
                    <a:bodyPr/>
                    <a:lstStyle/>
                    <a:p>
                      <a:pPr algn="ctr"/>
                      <a:endParaRPr lang="en-US" dirty="0"/>
                    </a:p>
                  </a:txBody>
                  <a:tcPr anchor="ctr"/>
                </a:tc>
              </a:tr>
              <a:tr h="478374">
                <a:tc>
                  <a:txBody>
                    <a:bodyPr/>
                    <a:lstStyle/>
                    <a:p>
                      <a:r>
                        <a:rPr lang="en-US" dirty="0" smtClean="0"/>
                        <a:t>subclass</a:t>
                      </a:r>
                      <a:endParaRPr lang="en-US" dirty="0"/>
                    </a:p>
                  </a:txBody>
                  <a:tcPr anchor="ctr"/>
                </a:tc>
                <a:tc>
                  <a:txBody>
                    <a:bodyPr/>
                    <a:lstStyle/>
                    <a:p>
                      <a:pPr algn="ctr"/>
                      <a:endParaRPr lang="en-US" dirty="0" smtClean="0"/>
                    </a:p>
                  </a:txBody>
                  <a:tcPr anchor="ctr"/>
                </a:tc>
                <a:tc>
                  <a:txBody>
                    <a:bodyPr/>
                    <a:lstStyle/>
                    <a:p>
                      <a:pPr algn="ctr"/>
                      <a:endParaRPr lang="en-US" dirty="0"/>
                    </a:p>
                  </a:txBody>
                  <a:tcPr anchor="ctr"/>
                </a:tc>
              </a:tr>
              <a:tr h="478374">
                <a:tc>
                  <a:txBody>
                    <a:bodyPr/>
                    <a:lstStyle/>
                    <a:p>
                      <a:r>
                        <a:rPr lang="en-US" dirty="0" smtClean="0"/>
                        <a:t>instance</a:t>
                      </a:r>
                      <a:endParaRPr lang="en-US" dirty="0"/>
                    </a:p>
                  </a:txBody>
                  <a:tcPr anchor="ctr"/>
                </a:tc>
                <a:tc>
                  <a:txBody>
                    <a:bodyPr/>
                    <a:lstStyle/>
                    <a:p>
                      <a:pPr algn="ctr"/>
                      <a:endParaRPr lang="en-US" dirty="0" smtClean="0"/>
                    </a:p>
                  </a:txBody>
                  <a:tcPr anchor="ctr"/>
                </a:tc>
                <a:tc>
                  <a:txBody>
                    <a:bodyPr/>
                    <a:lstStyle/>
                    <a:p>
                      <a:pPr algn="ctr"/>
                      <a:endParaRPr lang="en-US" dirty="0"/>
                    </a:p>
                  </a:txBody>
                  <a:tcPr anchor="ctr"/>
                </a:tc>
              </a:tr>
              <a:tr h="478374">
                <a:tc>
                  <a:txBody>
                    <a:bodyPr/>
                    <a:lstStyle/>
                    <a:p>
                      <a:r>
                        <a:rPr lang="en-US" dirty="0" smtClean="0"/>
                        <a:t>method</a:t>
                      </a:r>
                      <a:endParaRPr lang="en-US" dirty="0"/>
                    </a:p>
                  </a:txBody>
                  <a:tcPr anchor="ctr"/>
                </a:tc>
                <a:tc>
                  <a:txBody>
                    <a:bodyPr/>
                    <a:lstStyle/>
                    <a:p>
                      <a:pPr algn="ctr"/>
                      <a:endParaRPr lang="en-US" dirty="0" smtClean="0"/>
                    </a:p>
                  </a:txBody>
                  <a:tcPr anchor="ctr"/>
                </a:tc>
                <a:tc>
                  <a:txBody>
                    <a:bodyPr/>
                    <a:lstStyle/>
                    <a:p>
                      <a:pPr algn="ctr"/>
                      <a:endParaRPr lang="en-US" dirty="0"/>
                    </a:p>
                  </a:txBody>
                  <a:tcPr anchor="ctr"/>
                </a:tc>
              </a:tr>
              <a:tr h="598272">
                <a:tc>
                  <a:txBody>
                    <a:bodyPr/>
                    <a:lstStyle/>
                    <a:p>
                      <a:r>
                        <a:rPr lang="en-US" dirty="0" smtClean="0"/>
                        <a:t>function/method</a:t>
                      </a:r>
                      <a:r>
                        <a:rPr lang="en-US" baseline="0" dirty="0" smtClean="0"/>
                        <a:t> call</a:t>
                      </a:r>
                      <a:endParaRPr lang="en-US" dirty="0"/>
                    </a:p>
                  </a:txBody>
                  <a:tcPr anchor="ctr"/>
                </a:tc>
                <a:tc>
                  <a:txBody>
                    <a:bodyPr/>
                    <a:lstStyle/>
                    <a:p>
                      <a:pPr algn="ctr"/>
                      <a:endParaRPr lang="en-US" dirty="0" smtClean="0"/>
                    </a:p>
                  </a:txBody>
                  <a:tcPr anchor="ctr"/>
                </a:tc>
                <a:tc>
                  <a:txBody>
                    <a:bodyPr/>
                    <a:lstStyle/>
                    <a:p>
                      <a:pPr algn="ctr"/>
                      <a:endParaRPr lang="en-US" dirty="0"/>
                    </a:p>
                  </a:txBody>
                  <a:tcPr anchor="ctr"/>
                </a:tc>
              </a:tr>
              <a:tr h="478374">
                <a:tc>
                  <a:txBody>
                    <a:bodyPr/>
                    <a:lstStyle/>
                    <a:p>
                      <a:r>
                        <a:rPr lang="en-US" dirty="0" smtClean="0">
                          <a:latin typeface="Courier"/>
                          <a:cs typeface="Courier"/>
                        </a:rPr>
                        <a:t>with</a:t>
                      </a:r>
                      <a:r>
                        <a:rPr lang="en-US" dirty="0" smtClean="0"/>
                        <a:t> context</a:t>
                      </a:r>
                      <a:endParaRPr lang="en-US" dirty="0"/>
                    </a:p>
                  </a:txBody>
                  <a:tcPr anchor="ctr"/>
                </a:tc>
                <a:tc>
                  <a:txBody>
                    <a:bodyPr/>
                    <a:lstStyle/>
                    <a:p>
                      <a:pPr algn="ctr"/>
                      <a:endParaRPr lang="en-US" dirty="0" smtClean="0"/>
                    </a:p>
                  </a:txBody>
                  <a:tcPr anchor="ctr"/>
                </a:tc>
                <a:tc>
                  <a:txBody>
                    <a:bodyPr/>
                    <a:lstStyle/>
                    <a:p>
                      <a:pPr algn="ctr"/>
                      <a:endParaRPr lang="en-US" dirty="0"/>
                    </a:p>
                  </a:txBody>
                  <a:tcPr anchor="ctr"/>
                </a:tc>
              </a:tr>
              <a:tr h="478374">
                <a:tc>
                  <a:txBody>
                    <a:bodyPr/>
                    <a:lstStyle/>
                    <a:p>
                      <a:r>
                        <a:rPr lang="en-US" dirty="0" smtClean="0"/>
                        <a:t>named</a:t>
                      </a:r>
                      <a:r>
                        <a:rPr lang="en-US" baseline="0" dirty="0" smtClean="0"/>
                        <a:t> styles</a:t>
                      </a:r>
                      <a:endParaRPr lang="en-US" dirty="0"/>
                    </a:p>
                  </a:txBody>
                  <a:tcPr anchor="ctr"/>
                </a:tc>
                <a:tc>
                  <a:txBody>
                    <a:bodyPr/>
                    <a:lstStyle/>
                    <a:p>
                      <a:pPr algn="ctr"/>
                      <a:endParaRPr lang="en-US" dirty="0"/>
                    </a:p>
                  </a:txBody>
                  <a:tcPr anchor="ctr"/>
                </a:tc>
                <a:tc>
                  <a:txBody>
                    <a:bodyPr/>
                    <a:lstStyle/>
                    <a:p>
                      <a:pPr algn="ctr"/>
                      <a:endParaRPr lang="en-US" dirty="0"/>
                    </a:p>
                  </a:txBody>
                  <a:tcPr anchor="ctr"/>
                </a:tc>
              </a:tr>
              <a:tr h="478374">
                <a:tc>
                  <a:txBody>
                    <a:bodyPr/>
                    <a:lstStyle/>
                    <a:p>
                      <a:r>
                        <a:rPr lang="en-US" dirty="0" smtClean="0"/>
                        <a:t>updates</a:t>
                      </a:r>
                      <a:endParaRPr lang="en-US" dirty="0"/>
                    </a:p>
                  </a:txBody>
                  <a:tcPr anchor="ctr"/>
                </a:tc>
                <a:tc>
                  <a:txBody>
                    <a:bodyPr/>
                    <a:lstStyle/>
                    <a:p>
                      <a:pPr algn="ctr"/>
                      <a:r>
                        <a:rPr lang="en-US" dirty="0" smtClean="0"/>
                        <a:t>destructive</a:t>
                      </a:r>
                    </a:p>
                  </a:txBody>
                  <a:tcPr anchor="ctr"/>
                </a:tc>
                <a:tc>
                  <a:txBody>
                    <a:bodyPr/>
                    <a:lstStyle/>
                    <a:p>
                      <a:pPr algn="ctr"/>
                      <a:r>
                        <a:rPr lang="en-US" dirty="0" smtClean="0"/>
                        <a:t>layered</a:t>
                      </a:r>
                      <a:endParaRPr lang="en-US" dirty="0"/>
                    </a:p>
                  </a:txBody>
                  <a:tcPr anchor="ctr"/>
                </a:tc>
              </a:tr>
              <a:tr h="478374">
                <a:tc>
                  <a:txBody>
                    <a:bodyPr/>
                    <a:lstStyle/>
                    <a:p>
                      <a:r>
                        <a:rPr lang="en-US" dirty="0" smtClean="0"/>
                        <a:t>strategy</a:t>
                      </a:r>
                      <a:endParaRPr lang="en-US" dirty="0"/>
                    </a:p>
                  </a:txBody>
                  <a:tcPr anchor="ctr"/>
                </a:tc>
                <a:tc>
                  <a:txBody>
                    <a:bodyPr/>
                    <a:lstStyle/>
                    <a:p>
                      <a:pPr algn="ctr"/>
                      <a:r>
                        <a:rPr lang="en-US" dirty="0" smtClean="0"/>
                        <a:t>inheritance</a:t>
                      </a:r>
                    </a:p>
                  </a:txBody>
                  <a:tcPr anchor="ctr"/>
                </a:tc>
                <a:tc>
                  <a:txBody>
                    <a:bodyPr/>
                    <a:lstStyle/>
                    <a:p>
                      <a:pPr algn="ctr"/>
                      <a:r>
                        <a:rPr lang="en-US" dirty="0" smtClean="0"/>
                        <a:t>delegation</a:t>
                      </a:r>
                      <a:endParaRPr lang="en-US" dirty="0"/>
                    </a:p>
                  </a:txBody>
                  <a:tcPr anchor="ctr"/>
                </a:tc>
              </a:tr>
            </a:tbl>
          </a:graphicData>
        </a:graphic>
      </p:graphicFrame>
      <p:sp>
        <p:nvSpPr>
          <p:cNvPr id="8" name="Oval 7"/>
          <p:cNvSpPr/>
          <p:nvPr/>
        </p:nvSpPr>
        <p:spPr>
          <a:xfrm>
            <a:off x="5484220" y="1868907"/>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9" name="Oval 8"/>
          <p:cNvSpPr/>
          <p:nvPr/>
        </p:nvSpPr>
        <p:spPr>
          <a:xfrm>
            <a:off x="5484220" y="2361435"/>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0" name="Oval 9"/>
          <p:cNvSpPr/>
          <p:nvPr/>
        </p:nvSpPr>
        <p:spPr>
          <a:xfrm>
            <a:off x="5484220" y="2853963"/>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1" name="Oval 10"/>
          <p:cNvSpPr/>
          <p:nvPr/>
        </p:nvSpPr>
        <p:spPr>
          <a:xfrm>
            <a:off x="5484220" y="3346491"/>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2" name="Oval 11"/>
          <p:cNvSpPr/>
          <p:nvPr/>
        </p:nvSpPr>
        <p:spPr>
          <a:xfrm>
            <a:off x="5484220" y="3839019"/>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3" name="Oval 12"/>
          <p:cNvSpPr/>
          <p:nvPr/>
        </p:nvSpPr>
        <p:spPr>
          <a:xfrm>
            <a:off x="3647206" y="1868907"/>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4" name="Oval 13"/>
          <p:cNvSpPr/>
          <p:nvPr/>
        </p:nvSpPr>
        <p:spPr>
          <a:xfrm>
            <a:off x="3642507" y="2361435"/>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5" name="Oval 14"/>
          <p:cNvSpPr/>
          <p:nvPr/>
        </p:nvSpPr>
        <p:spPr>
          <a:xfrm>
            <a:off x="3637808" y="2853963"/>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9" name="Oval 18"/>
          <p:cNvSpPr/>
          <p:nvPr/>
        </p:nvSpPr>
        <p:spPr>
          <a:xfrm>
            <a:off x="3648771" y="4331547"/>
            <a:ext cx="219456" cy="219456"/>
          </a:xfrm>
          <a:prstGeom prst="ellipse">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0" name="Oval 19"/>
          <p:cNvSpPr/>
          <p:nvPr/>
        </p:nvSpPr>
        <p:spPr>
          <a:xfrm>
            <a:off x="5484220" y="4331547"/>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 name="TextBox 1"/>
          <p:cNvSpPr txBox="1"/>
          <p:nvPr/>
        </p:nvSpPr>
        <p:spPr>
          <a:xfrm>
            <a:off x="1226486" y="6281255"/>
            <a:ext cx="5449165" cy="954107"/>
          </a:xfrm>
          <a:prstGeom prst="rect">
            <a:avLst/>
          </a:prstGeom>
          <a:noFill/>
        </p:spPr>
        <p:txBody>
          <a:bodyPr wrap="square" rtlCol="0">
            <a:spAutoFit/>
          </a:bodyPr>
          <a:lstStyle/>
          <a:p>
            <a:r>
              <a:rPr lang="en-US" sz="1400" dirty="0" smtClean="0"/>
              <a:t>Half marks because module defaults unconnected to class or function defaults, naïve method parameters unconnected to class or instance variables. And while defaults can be set for functions and methods, those defaults cannot be dynamically adjusted.</a:t>
            </a:r>
            <a:endParaRPr lang="en-US" sz="1400" dirty="0"/>
          </a:p>
        </p:txBody>
      </p:sp>
      <p:sp>
        <p:nvSpPr>
          <p:cNvPr id="22" name="Oval 21"/>
          <p:cNvSpPr/>
          <p:nvPr/>
        </p:nvSpPr>
        <p:spPr>
          <a:xfrm>
            <a:off x="3644074" y="883851"/>
            <a:ext cx="219456" cy="219456"/>
          </a:xfrm>
          <a:prstGeom prst="ellipse">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3" name="Oval 22"/>
          <p:cNvSpPr/>
          <p:nvPr/>
        </p:nvSpPr>
        <p:spPr>
          <a:xfrm>
            <a:off x="5484220" y="1376379"/>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4" name="Oval 23"/>
          <p:cNvSpPr/>
          <p:nvPr/>
        </p:nvSpPr>
        <p:spPr>
          <a:xfrm>
            <a:off x="5484220" y="883851"/>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5" name="Oval 24"/>
          <p:cNvSpPr/>
          <p:nvPr/>
        </p:nvSpPr>
        <p:spPr>
          <a:xfrm>
            <a:off x="3644074" y="4824071"/>
            <a:ext cx="219456" cy="219456"/>
          </a:xfrm>
          <a:prstGeom prst="ellipse">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7" name="Oval 26"/>
          <p:cNvSpPr/>
          <p:nvPr/>
        </p:nvSpPr>
        <p:spPr>
          <a:xfrm>
            <a:off x="5484220" y="4824071"/>
            <a:ext cx="219456" cy="219456"/>
          </a:xfrm>
          <a:prstGeom prst="ellips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grpSp>
        <p:nvGrpSpPr>
          <p:cNvPr id="3" name="Group 2"/>
          <p:cNvGrpSpPr/>
          <p:nvPr/>
        </p:nvGrpSpPr>
        <p:grpSpPr>
          <a:xfrm>
            <a:off x="3633109" y="3346491"/>
            <a:ext cx="231986" cy="219456"/>
            <a:chOff x="7428012" y="1843074"/>
            <a:chExt cx="231986" cy="219456"/>
          </a:xfrm>
        </p:grpSpPr>
        <p:sp>
          <p:nvSpPr>
            <p:cNvPr id="18" name="Oval 17"/>
            <p:cNvSpPr/>
            <p:nvPr/>
          </p:nvSpPr>
          <p:spPr>
            <a:xfrm>
              <a:off x="7440542" y="1843074"/>
              <a:ext cx="219456" cy="219456"/>
            </a:xfrm>
            <a:prstGeom prst="ellipse">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8" name="Pie 27"/>
            <p:cNvSpPr/>
            <p:nvPr/>
          </p:nvSpPr>
          <p:spPr>
            <a:xfrm>
              <a:off x="7428012" y="1844654"/>
              <a:ext cx="231986" cy="217876"/>
            </a:xfrm>
            <a:prstGeom prst="pie">
              <a:avLst>
                <a:gd name="adj1" fmla="val 5284104"/>
                <a:gd name="adj2" fmla="val 16200000"/>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solidFill>
                  <a:schemeClr val="tx1"/>
                </a:solidFill>
              </a:endParaRPr>
            </a:p>
          </p:txBody>
        </p:sp>
      </p:grpSp>
      <p:grpSp>
        <p:nvGrpSpPr>
          <p:cNvPr id="29" name="Group 28"/>
          <p:cNvGrpSpPr/>
          <p:nvPr/>
        </p:nvGrpSpPr>
        <p:grpSpPr>
          <a:xfrm>
            <a:off x="3639375" y="1376379"/>
            <a:ext cx="231986" cy="219456"/>
            <a:chOff x="7428012" y="1843074"/>
            <a:chExt cx="231986" cy="219456"/>
          </a:xfrm>
        </p:grpSpPr>
        <p:sp>
          <p:nvSpPr>
            <p:cNvPr id="30" name="Oval 29"/>
            <p:cNvSpPr/>
            <p:nvPr/>
          </p:nvSpPr>
          <p:spPr>
            <a:xfrm>
              <a:off x="7440542" y="1843074"/>
              <a:ext cx="219456" cy="219456"/>
            </a:xfrm>
            <a:prstGeom prst="ellipse">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31" name="Pie 30"/>
            <p:cNvSpPr/>
            <p:nvPr/>
          </p:nvSpPr>
          <p:spPr>
            <a:xfrm>
              <a:off x="7428012" y="1844654"/>
              <a:ext cx="231986" cy="217876"/>
            </a:xfrm>
            <a:prstGeom prst="pie">
              <a:avLst>
                <a:gd name="adj1" fmla="val 5284104"/>
                <a:gd name="adj2" fmla="val 16200000"/>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solidFill>
                  <a:schemeClr val="tx1"/>
                </a:solidFill>
              </a:endParaRPr>
            </a:p>
          </p:txBody>
        </p:sp>
      </p:grpSp>
      <p:grpSp>
        <p:nvGrpSpPr>
          <p:cNvPr id="32" name="Group 31"/>
          <p:cNvGrpSpPr/>
          <p:nvPr/>
        </p:nvGrpSpPr>
        <p:grpSpPr>
          <a:xfrm>
            <a:off x="3640940" y="3839019"/>
            <a:ext cx="231986" cy="219456"/>
            <a:chOff x="7428012" y="1843074"/>
            <a:chExt cx="231986" cy="219456"/>
          </a:xfrm>
        </p:grpSpPr>
        <p:sp>
          <p:nvSpPr>
            <p:cNvPr id="33" name="Oval 32"/>
            <p:cNvSpPr/>
            <p:nvPr/>
          </p:nvSpPr>
          <p:spPr>
            <a:xfrm>
              <a:off x="7440542" y="1843074"/>
              <a:ext cx="219456" cy="219456"/>
            </a:xfrm>
            <a:prstGeom prst="ellipse">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34" name="Pie 33"/>
            <p:cNvSpPr/>
            <p:nvPr/>
          </p:nvSpPr>
          <p:spPr>
            <a:xfrm>
              <a:off x="7428012" y="1844654"/>
              <a:ext cx="231986" cy="217876"/>
            </a:xfrm>
            <a:prstGeom prst="pie">
              <a:avLst>
                <a:gd name="adj1" fmla="val 5284104"/>
                <a:gd name="adj2" fmla="val 16200000"/>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solidFill>
                  <a:schemeClr val="tx1"/>
                </a:solidFill>
              </a:endParaRPr>
            </a:p>
          </p:txBody>
        </p:sp>
      </p:grpSp>
      <p:cxnSp>
        <p:nvCxnSpPr>
          <p:cNvPr id="16" name="Straight Connector 15"/>
          <p:cNvCxnSpPr>
            <a:stCxn id="13" idx="4"/>
            <a:endCxn id="14" idx="0"/>
          </p:cNvCxnSpPr>
          <p:nvPr/>
        </p:nvCxnSpPr>
        <p:spPr>
          <a:xfrm flipH="1">
            <a:off x="3752235" y="2088363"/>
            <a:ext cx="4699" cy="273072"/>
          </a:xfrm>
          <a:prstGeom prst="line">
            <a:avLst/>
          </a:prstGeom>
          <a:ln w="38100" cmpd="sng"/>
        </p:spPr>
        <p:style>
          <a:lnRef idx="2">
            <a:schemeClr val="accent1"/>
          </a:lnRef>
          <a:fillRef idx="0">
            <a:schemeClr val="accent1"/>
          </a:fillRef>
          <a:effectRef idx="1">
            <a:schemeClr val="accent1"/>
          </a:effectRef>
          <a:fontRef idx="minor">
            <a:schemeClr val="tx1"/>
          </a:fontRef>
        </p:style>
      </p:cxnSp>
      <p:cxnSp>
        <p:nvCxnSpPr>
          <p:cNvPr id="21" name="Straight Connector 20"/>
          <p:cNvCxnSpPr>
            <a:stCxn id="14" idx="4"/>
            <a:endCxn id="15" idx="0"/>
          </p:cNvCxnSpPr>
          <p:nvPr/>
        </p:nvCxnSpPr>
        <p:spPr>
          <a:xfrm flipH="1">
            <a:off x="3747536" y="2580891"/>
            <a:ext cx="4699" cy="273072"/>
          </a:xfrm>
          <a:prstGeom prst="line">
            <a:avLst/>
          </a:prstGeom>
          <a:ln w="38100" cmpd="sng"/>
        </p:spPr>
        <p:style>
          <a:lnRef idx="2">
            <a:schemeClr val="accent1"/>
          </a:lnRef>
          <a:fillRef idx="0">
            <a:schemeClr val="accent1"/>
          </a:fillRef>
          <a:effectRef idx="1">
            <a:schemeClr val="accent1"/>
          </a:effectRef>
          <a:fontRef idx="minor">
            <a:schemeClr val="tx1"/>
          </a:fontRef>
        </p:style>
      </p:cxnSp>
      <p:cxnSp>
        <p:nvCxnSpPr>
          <p:cNvPr id="37" name="Straight Connector 36"/>
          <p:cNvCxnSpPr>
            <a:stCxn id="24" idx="4"/>
            <a:endCxn id="23" idx="0"/>
          </p:cNvCxnSpPr>
          <p:nvPr/>
        </p:nvCxnSpPr>
        <p:spPr>
          <a:xfrm>
            <a:off x="5593948" y="1103307"/>
            <a:ext cx="0" cy="273072"/>
          </a:xfrm>
          <a:prstGeom prst="line">
            <a:avLst/>
          </a:prstGeom>
          <a:ln w="38100" cmpd="sng"/>
        </p:spPr>
        <p:style>
          <a:lnRef idx="2">
            <a:schemeClr val="accent1"/>
          </a:lnRef>
          <a:fillRef idx="0">
            <a:schemeClr val="accent1"/>
          </a:fillRef>
          <a:effectRef idx="1">
            <a:schemeClr val="accent1"/>
          </a:effectRef>
          <a:fontRef idx="minor">
            <a:schemeClr val="tx1"/>
          </a:fontRef>
        </p:style>
      </p:cxnSp>
      <p:cxnSp>
        <p:nvCxnSpPr>
          <p:cNvPr id="39" name="Straight Connector 38"/>
          <p:cNvCxnSpPr>
            <a:stCxn id="23" idx="4"/>
          </p:cNvCxnSpPr>
          <p:nvPr/>
        </p:nvCxnSpPr>
        <p:spPr>
          <a:xfrm>
            <a:off x="5593948" y="1595835"/>
            <a:ext cx="9320" cy="273072"/>
          </a:xfrm>
          <a:prstGeom prst="line">
            <a:avLst/>
          </a:prstGeom>
          <a:ln w="38100" cmpd="sng"/>
        </p:spPr>
        <p:style>
          <a:lnRef idx="2">
            <a:schemeClr val="accent1"/>
          </a:lnRef>
          <a:fillRef idx="0">
            <a:schemeClr val="accent1"/>
          </a:fillRef>
          <a:effectRef idx="1">
            <a:schemeClr val="accent1"/>
          </a:effectRef>
          <a:fontRef idx="minor">
            <a:schemeClr val="tx1"/>
          </a:fontRef>
        </p:style>
      </p:cxnSp>
      <p:cxnSp>
        <p:nvCxnSpPr>
          <p:cNvPr id="41" name="Straight Connector 40"/>
          <p:cNvCxnSpPr>
            <a:stCxn id="8" idx="4"/>
            <a:endCxn id="9" idx="0"/>
          </p:cNvCxnSpPr>
          <p:nvPr/>
        </p:nvCxnSpPr>
        <p:spPr>
          <a:xfrm>
            <a:off x="5593948" y="2088363"/>
            <a:ext cx="0" cy="273072"/>
          </a:xfrm>
          <a:prstGeom prst="line">
            <a:avLst/>
          </a:prstGeom>
          <a:ln w="38100" cmpd="sng"/>
        </p:spPr>
        <p:style>
          <a:lnRef idx="2">
            <a:schemeClr val="accent1"/>
          </a:lnRef>
          <a:fillRef idx="0">
            <a:schemeClr val="accent1"/>
          </a:fillRef>
          <a:effectRef idx="1">
            <a:schemeClr val="accent1"/>
          </a:effectRef>
          <a:fontRef idx="minor">
            <a:schemeClr val="tx1"/>
          </a:fontRef>
        </p:style>
      </p:cxnSp>
      <p:cxnSp>
        <p:nvCxnSpPr>
          <p:cNvPr id="43" name="Straight Connector 42"/>
          <p:cNvCxnSpPr>
            <a:endCxn id="10" idx="0"/>
          </p:cNvCxnSpPr>
          <p:nvPr/>
        </p:nvCxnSpPr>
        <p:spPr>
          <a:xfrm flipH="1">
            <a:off x="5593948" y="2580891"/>
            <a:ext cx="9320" cy="273072"/>
          </a:xfrm>
          <a:prstGeom prst="line">
            <a:avLst/>
          </a:prstGeom>
          <a:ln w="38100" cmpd="sng"/>
        </p:spPr>
        <p:style>
          <a:lnRef idx="2">
            <a:schemeClr val="accent1"/>
          </a:lnRef>
          <a:fillRef idx="0">
            <a:schemeClr val="accent1"/>
          </a:fillRef>
          <a:effectRef idx="1">
            <a:schemeClr val="accent1"/>
          </a:effectRef>
          <a:fontRef idx="minor">
            <a:schemeClr val="tx1"/>
          </a:fontRef>
        </p:style>
      </p:cxnSp>
      <p:cxnSp>
        <p:nvCxnSpPr>
          <p:cNvPr id="45" name="Straight Connector 44"/>
          <p:cNvCxnSpPr>
            <a:stCxn id="20" idx="4"/>
            <a:endCxn id="27" idx="0"/>
          </p:cNvCxnSpPr>
          <p:nvPr/>
        </p:nvCxnSpPr>
        <p:spPr>
          <a:xfrm>
            <a:off x="5593948" y="4551003"/>
            <a:ext cx="0" cy="273068"/>
          </a:xfrm>
          <a:prstGeom prst="line">
            <a:avLst/>
          </a:prstGeom>
          <a:ln w="38100" cmpd="sng"/>
        </p:spPr>
        <p:style>
          <a:lnRef idx="2">
            <a:schemeClr val="accent1"/>
          </a:lnRef>
          <a:fillRef idx="0">
            <a:schemeClr val="accent1"/>
          </a:fillRef>
          <a:effectRef idx="1">
            <a:schemeClr val="accent1"/>
          </a:effectRef>
          <a:fontRef idx="minor">
            <a:schemeClr val="tx1"/>
          </a:fontRef>
        </p:style>
      </p:cxnSp>
      <p:cxnSp>
        <p:nvCxnSpPr>
          <p:cNvPr id="47" name="Straight Connector 46"/>
          <p:cNvCxnSpPr>
            <a:stCxn id="12" idx="4"/>
            <a:endCxn id="20" idx="0"/>
          </p:cNvCxnSpPr>
          <p:nvPr/>
        </p:nvCxnSpPr>
        <p:spPr>
          <a:xfrm>
            <a:off x="5593948" y="4058475"/>
            <a:ext cx="0" cy="273072"/>
          </a:xfrm>
          <a:prstGeom prst="line">
            <a:avLst/>
          </a:prstGeom>
          <a:ln w="38100" cmpd="sng"/>
        </p:spPr>
        <p:style>
          <a:lnRef idx="2">
            <a:schemeClr val="accent1"/>
          </a:lnRef>
          <a:fillRef idx="0">
            <a:schemeClr val="accent1"/>
          </a:fillRef>
          <a:effectRef idx="1">
            <a:schemeClr val="accent1"/>
          </a:effectRef>
          <a:fontRef idx="minor">
            <a:schemeClr val="tx1"/>
          </a:fontRef>
        </p:style>
      </p:cxnSp>
      <p:cxnSp>
        <p:nvCxnSpPr>
          <p:cNvPr id="49" name="Straight Connector 48"/>
          <p:cNvCxnSpPr>
            <a:endCxn id="12" idx="0"/>
          </p:cNvCxnSpPr>
          <p:nvPr/>
        </p:nvCxnSpPr>
        <p:spPr>
          <a:xfrm flipH="1">
            <a:off x="5593948" y="3565947"/>
            <a:ext cx="9320" cy="273072"/>
          </a:xfrm>
          <a:prstGeom prst="line">
            <a:avLst/>
          </a:prstGeom>
          <a:ln w="38100" cmpd="sng"/>
        </p:spPr>
        <p:style>
          <a:lnRef idx="2">
            <a:schemeClr val="accent1"/>
          </a:lnRef>
          <a:fillRef idx="0">
            <a:schemeClr val="accent1"/>
          </a:fillRef>
          <a:effectRef idx="1">
            <a:schemeClr val="accent1"/>
          </a:effectRef>
          <a:fontRef idx="minor">
            <a:schemeClr val="tx1"/>
          </a:fontRef>
        </p:style>
      </p:cxnSp>
      <p:cxnSp>
        <p:nvCxnSpPr>
          <p:cNvPr id="51" name="Straight Connector 50"/>
          <p:cNvCxnSpPr>
            <a:stCxn id="10" idx="4"/>
            <a:endCxn id="11" idx="0"/>
          </p:cNvCxnSpPr>
          <p:nvPr/>
        </p:nvCxnSpPr>
        <p:spPr>
          <a:xfrm>
            <a:off x="5593948" y="3073419"/>
            <a:ext cx="0" cy="273072"/>
          </a:xfrm>
          <a:prstGeom prst="line">
            <a:avLst/>
          </a:prstGeom>
          <a:ln w="38100" cmpd="sng"/>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4086395957"/>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99</TotalTime>
  <Words>96</Words>
  <Application>Microsoft Macintosh PowerPoint</Application>
  <PresentationFormat>On-screen Show (4:3)</PresentationFormat>
  <Paragraphs>33</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PowerPoint Presentation</vt:lpstr>
      <vt:lpstr>PowerPoint Presentation</vt:lpstr>
      <vt:lpstr>PowerPoint Presentation</vt:lpstr>
    </vt:vector>
  </TitlesOfParts>
  <Company>Illuminata, Inc.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Jonathan Eunice</dc:creator>
  <cp:lastModifiedBy>Jonathan Eunice</cp:lastModifiedBy>
  <cp:revision>13</cp:revision>
  <dcterms:created xsi:type="dcterms:W3CDTF">2013-10-24T20:29:04Z</dcterms:created>
  <dcterms:modified xsi:type="dcterms:W3CDTF">2015-08-31T21:32:37Z</dcterms:modified>
</cp:coreProperties>
</file>

<file path=docProps/thumbnail.jpeg>
</file>